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985"/>
    <p:restoredTop sz="94422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7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slide" Target="slides/slide14.xml"  /><Relationship Id="rId16" Type="http://schemas.openxmlformats.org/officeDocument/2006/relationships/slide" Target="slides/slide15.xml"  /><Relationship Id="rId17" Type="http://schemas.openxmlformats.org/officeDocument/2006/relationships/slide" Target="slides/slide16.xml"  /><Relationship Id="rId18" Type="http://schemas.openxmlformats.org/officeDocument/2006/relationships/slide" Target="slides/slide17.xml"  /><Relationship Id="rId19" Type="http://schemas.openxmlformats.org/officeDocument/2006/relationships/slide" Target="slides/slide18.xml"  /><Relationship Id="rId2" Type="http://schemas.openxmlformats.org/officeDocument/2006/relationships/slide" Target="slides/slide1.xml"  /><Relationship Id="rId20" Type="http://schemas.openxmlformats.org/officeDocument/2006/relationships/slide" Target="slides/slide19.xml"  /><Relationship Id="rId21" Type="http://schemas.openxmlformats.org/officeDocument/2006/relationships/slide" Target="slides/slide20.xml"  /><Relationship Id="rId22" Type="http://schemas.openxmlformats.org/officeDocument/2006/relationships/slide" Target="slides/slide21.xml"  /><Relationship Id="rId23" Type="http://schemas.openxmlformats.org/officeDocument/2006/relationships/presProps" Target="presProps.xml"  /><Relationship Id="rId24" Type="http://schemas.openxmlformats.org/officeDocument/2006/relationships/viewProps" Target="viewProps.xml"  /><Relationship Id="rId25" Type="http://schemas.openxmlformats.org/officeDocument/2006/relationships/theme" Target="theme/theme1.xml"  /><Relationship Id="rId26" Type="http://schemas.openxmlformats.org/officeDocument/2006/relationships/tableStyles" Target="tableStyles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386585"/>
            <a:ext cx="7772400" cy="957706"/>
          </a:xfrm>
        </p:spPr>
        <p:txBody>
          <a:bodyPr>
            <a:normAutofit/>
          </a:bodyPr>
          <a:lstStyle>
            <a:lvl1pPr>
              <a:defRPr sz="48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357562"/>
            <a:ext cx="6400800" cy="57150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B8BF92-4A55-4BCE-8C94-781CB9EAA7D9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AF2CD08-275D-4FF7-9726-B045882F2C27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714235E-36E2-4010-95AD-F66F173E1860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071931"/>
            <a:ext cx="7772400" cy="928705"/>
          </a:xfrm>
        </p:spPr>
        <p:txBody>
          <a:bodyPr anchor="t">
            <a:normAutofit/>
          </a:bodyPr>
          <a:lstStyle>
            <a:lvl1pPr algn="l">
              <a:defRPr sz="4400" b="0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643314"/>
            <a:ext cx="7772400" cy="42861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EB570C3B-E77D-4E54-B80E-63B0666A27C6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3"/>
          </p:nvPr>
        </p:nvSpPr>
        <p:spPr>
          <a:xfrm>
            <a:off x="457200" y="1571625"/>
            <a:ext cx="4027714" cy="4643438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11" name="내용 개체 틀 8"/>
          <p:cNvSpPr>
            <a:spLocks noGrp="1"/>
          </p:cNvSpPr>
          <p:nvPr>
            <p:ph sz="quarter" idx="14"/>
          </p:nvPr>
        </p:nvSpPr>
        <p:spPr>
          <a:xfrm>
            <a:off x="4659086" y="1571625"/>
            <a:ext cx="4027714" cy="4643438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129CBD8-6C6E-4786-8D74-5DF74FD10351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8762FF1-B80D-491A-9650-EED9A8B60EF6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lvl="0">
              <a:defRPr lang="ko-KR" altLang="en-US"/>
            </a:pPr>
            <a:fld id="{51FBE6DB-C0C8-4BBE-9EFF-877F517B5FD9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lvl="0">
              <a:defRPr lang="ko-KR" altLang="en-US"/>
            </a:pPr>
            <a:fld id="{72B603C4-F7DF-4A8C-8D40-4D009117C657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767942"/>
            <a:ext cx="5486400" cy="566738"/>
          </a:xfrm>
        </p:spPr>
        <p:txBody>
          <a:bodyPr anchor="ctr"/>
          <a:lstStyle>
            <a:lvl1pPr algn="l">
              <a:defRPr sz="20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D21B1C-95B6-40CA-AB3D-01287DCDB8FC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247650" y="2673355"/>
            <a:ext cx="8648700" cy="1470025"/>
          </a:xfrm>
        </p:spPr>
        <p:txBody>
          <a:bodyPr>
            <a:normAutofit/>
          </a:bodyPr>
          <a:lstStyle>
            <a:lvl1pPr>
              <a:defRPr sz="48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lvl="0">
              <a:defRPr lang="ko-KR" altLang="en-US"/>
            </a:pPr>
            <a:fld id="{88DBF4CC-E0B6-4A8B-97B2-9EB3C98E6B03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28662" y="500042"/>
            <a:ext cx="7215238" cy="11430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928662" y="2214562"/>
            <a:ext cx="4622400" cy="324000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DDDD3BCB-2689-4AB8-9A4D-25F216F80A46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7172324" y="274638"/>
            <a:ext cx="1514475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5341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05E2A901-F605-4DA2-9265-69CA28C85457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얼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05D2FCC2-8659-4510-A71D-689D5E409701}" type="datetime1">
              <a:rPr lang="ko-KR" altLang="en-US"/>
              <a:pPr lvl="0">
                <a:defRPr lang="ko-KR" altLang="en-US"/>
              </a:pPr>
              <a:t>2018-03-13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en-US"/>
              <a:t/>
            </a: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DF28FB93-0A08-4E7D-8E63-9EFA29F1E093}" type="slidenum">
              <a:rPr lang="en-US"/>
              <a:pPr lvl="0">
                <a:defRPr lang="ko-KR" altLang="en-US"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0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SzPct val="80000"/>
        <a:buFont typeface="Wingdings"/>
        <a:buChar char="p"/>
        <a:defRPr sz="2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419350" indent="-266700" algn="l" defTabSz="914400" rtl="0" eaLnBrk="1" latinLnBrk="1" hangingPunct="1">
        <a:spcBef>
          <a:spcPct val="20000"/>
        </a:spcBef>
        <a:buFont typeface="Arial"/>
        <a:buChar char="»"/>
        <a:defRPr sz="1600" b="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6pPr>
      <a:lvl7pPr marL="2781300" indent="-266700" algn="l" defTabSz="914400" rtl="0" eaLnBrk="1" latinLnBrk="1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7pPr>
      <a:lvl8pPr marL="3143250" indent="-276225" algn="l" defTabSz="914400" rtl="0" eaLnBrk="1" latinLnBrk="1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8pPr>
      <a:lvl9pPr marL="3495675" indent="-266700" algn="l" defTabSz="914400" rtl="0" eaLnBrk="1" latinLnBrk="1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3.jpeg"  /><Relationship Id="rId5" Type="http://schemas.openxmlformats.org/officeDocument/2006/relationships/image" Target="../media/image4.jpeg"  /><Relationship Id="rId6" Type="http://schemas.openxmlformats.org/officeDocument/2006/relationships/image" Target="../media/image5.jpe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6.jpe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7.jpeg"  /><Relationship Id="rId5" Type="http://schemas.openxmlformats.org/officeDocument/2006/relationships/image" Target="../media/image8.jpeg"  /><Relationship Id="rId6" Type="http://schemas.openxmlformats.org/officeDocument/2006/relationships/image" Target="../media/image9.jpeg"  /><Relationship Id="rId7" Type="http://schemas.openxmlformats.org/officeDocument/2006/relationships/image" Target="../media/image10.jpe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11.jpe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756665" y="2522537"/>
            <a:ext cx="7630668" cy="1643507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/>
              <a:t>레고랜드 테마파크 조성사업 </a:t>
            </a:r>
            <a:endParaRPr lang="ko-KR" altLang="en-US"/>
          </a:p>
          <a:p>
            <a:pPr>
              <a:defRPr lang="ko-KR" altLang="en-US"/>
            </a:pPr>
            <a:r>
              <a:rPr lang="ko-KR" altLang="en-US"/>
              <a:t>검증 결과요약</a:t>
            </a:r>
            <a:endParaRPr lang="ko-KR" alt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 총괄 요약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896" y="1386069"/>
            <a:ext cx="8142190" cy="402222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◇사업 부문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</a:t>
            </a:r>
            <a:r>
              <a:rPr lang="ko-KR" altLang="en-US">
                <a:latin typeface="굴림"/>
                <a:ea typeface="굴림"/>
                <a:cs typeface="굴림"/>
              </a:rPr>
              <a:t>1) 테마파크를 빌미로 한 부동산 개발사업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2) 도민을 기만한 사업 계획 (검증 안 된 효과를 과대 포장) 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3) 불공정 계약 (강원도의 책임 과다 명시된 노예 계약)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4) 문화재 보존으로 인한 테마파크 건설 어려움(기술적), 비용 증가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5) 부실 사업계획, 불투명한 사업추진으로 우량건설사 참여 어려움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6) 사업계획 졸속 재검토(3월7일 투자유치설명회/분양 비율 증가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                                  고급주택 건설 가능)</a:t>
            </a:r>
            <a:endParaRPr lang="ko-KR" altLang="en-US">
              <a:latin typeface="굴림"/>
              <a:ea typeface="굴림"/>
              <a:cs typeface="굴림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 총괄 요약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896" y="1386068"/>
            <a:ext cx="8142190" cy="3203077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문화재(유적, 유물) 부문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</a:t>
            </a:r>
            <a:r>
              <a:rPr lang="ko-KR" altLang="en-US">
                <a:latin typeface="굴림"/>
                <a:ea typeface="굴림"/>
                <a:cs typeface="굴림"/>
              </a:rPr>
              <a:t>1) 발굴 유적에 대한 폄훼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2) 유적 훼손 심각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3) 보존조치 미흡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4) 우리나라 최초, 최고의 유적과 유물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5) 사적 지정, 지구내 사업 중단, 온전한 보존 및 복원 필요</a:t>
            </a:r>
            <a:endParaRPr lang="ko-KR" altLang="en-US">
              <a:latin typeface="굴림"/>
              <a:ea typeface="굴림"/>
              <a:cs typeface="굴림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 총괄 요약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896" y="1386068"/>
            <a:ext cx="8142190" cy="374600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◇회계 부문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</a:t>
            </a:r>
            <a:r>
              <a:rPr lang="ko-KR" altLang="en-US">
                <a:latin typeface="굴림"/>
                <a:ea typeface="굴림"/>
                <a:cs typeface="굴림"/>
              </a:rPr>
              <a:t>1) 사업 진행 중단에도 불구 과다하게 인상된 임직원 급여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2) 목적과 부합하지 않은 자금 사용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3) 소요 사업비 대비 자금 확보 미비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4) 과다한 대출 이자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5) 고 이율에 더한 대출 수수료 문제</a:t>
            </a: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>
                <a:latin typeface="굴림"/>
                <a:ea typeface="굴림"/>
                <a:cs typeface="굴림"/>
              </a:rPr>
              <a:t>  6) 담보신탁 관리비 과다 지급  </a:t>
            </a:r>
            <a:endParaRPr lang="ko-KR" altLang="en-US">
              <a:latin typeface="굴림"/>
              <a:ea typeface="굴림"/>
              <a:cs typeface="굴림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3" y="548639"/>
            <a:ext cx="4541722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1. 개발계획의 불확실성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500915" y="1844801"/>
          <a:ext cx="8142170" cy="2777103"/>
        </p:xfrm>
        <a:graphic>
          <a:graphicData uri="http://schemas.openxmlformats.org/drawingml/2006/table">
            <a:tbl>
              <a:tblPr firstRow="1" bandRow="1"/>
              <a:tblGrid>
                <a:gridCol w="2192360"/>
                <a:gridCol w="1773289"/>
                <a:gridCol w="2193251"/>
                <a:gridCol w="1983270"/>
              </a:tblGrid>
              <a:tr h="51263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 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2009년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외자유치과 문서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2013년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엘엘개발 사업계획서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차액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74513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총사업비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약 8,000억원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5,011억원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약 -3,000억원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51263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레고랜드 테마파크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(부지조성+건설)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9bbdb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9bbdb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약 3,000억원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9bbdb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9bbdb">
                        <a:alpha val="100000"/>
                      </a:srgbClr>
                    </a:solidFill>
                  </a:tcPr>
                </a:tc>
              </a:tr>
              <a:tr h="944493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일반분양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부지조성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2dfa5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2dfa5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약 2,000억원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2dfa5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2dfa5">
                        <a:alpha val="100000"/>
                      </a:srgbClr>
                    </a:solidFill>
                  </a:tcPr>
                </a:tc>
              </a:tr>
              <a:tr h="274513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분양수익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4,862억원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3,177억원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약 -1,700억원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"/>
          <p:cNvSpPr txBox="1"/>
          <p:nvPr/>
        </p:nvSpPr>
        <p:spPr>
          <a:xfrm>
            <a:off x="500913" y="4797171"/>
            <a:ext cx="8142172" cy="1249299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ko-KR" sz="1900">
                <a:latin typeface="굴림"/>
                <a:ea typeface="굴림"/>
                <a:cs typeface="굴림"/>
              </a:rPr>
              <a:t>가. 사업규모를 축소</a:t>
            </a:r>
            <a:r>
              <a:rPr lang="ko-KR" altLang="en-US" sz="1900">
                <a:latin typeface="굴림"/>
                <a:ea typeface="굴림"/>
                <a:cs typeface="굴림"/>
              </a:rPr>
              <a:t>,</a:t>
            </a:r>
            <a:r>
              <a:rPr lang="ko-KR" altLang="ko-KR" sz="1900">
                <a:latin typeface="굴림"/>
                <a:ea typeface="굴림"/>
                <a:cs typeface="굴림"/>
              </a:rPr>
              <a:t> 결과적으로 비용대비 사업 효과를 부풀린 것</a:t>
            </a:r>
            <a:endParaRPr lang="ko-KR" altLang="ko-KR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ko-KR" sz="1900">
                <a:latin typeface="굴림"/>
                <a:ea typeface="굴림"/>
                <a:cs typeface="굴림"/>
              </a:rPr>
              <a:t>나. 명확한 사업계획을 수립하지 못한 채 사업을 추진하였다는 반증</a:t>
            </a:r>
            <a:endParaRPr lang="ko-KR" altLang="ko-KR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1900">
                <a:latin typeface="굴림"/>
                <a:ea typeface="굴림"/>
                <a:cs typeface="굴림"/>
              </a:rPr>
              <a:t>다. 사업계획의 변화에 대해 도민 앞에 설명한 적이 없음</a:t>
            </a:r>
            <a:endParaRPr lang="ko-KR" altLang="en-US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1900">
                <a:latin typeface="굴림"/>
                <a:ea typeface="굴림"/>
                <a:cs typeface="굴림"/>
              </a:rPr>
              <a:t>라</a:t>
            </a:r>
            <a:r>
              <a:rPr lang="ko-KR" altLang="ko-KR" sz="1900">
                <a:latin typeface="굴림"/>
                <a:ea typeface="굴림"/>
                <a:cs typeface="굴림"/>
              </a:rPr>
              <a:t>. 일반분양을 위한 부지조성 비용(2,000~5,000억)을 추가 확보해야 함</a:t>
            </a:r>
            <a:endParaRPr lang="ko-KR" altLang="ko-KR" sz="1900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915" y="1386072"/>
            <a:ext cx="3278986" cy="3931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사업계획의 변경</a:t>
            </a: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3893640" cy="474408"/>
          </a:xfrm>
        </p:spPr>
        <p:txBody>
          <a:bodyPr>
            <a:normAutofit fontScale="90000"/>
          </a:bodyPr>
          <a:lstStyle/>
          <a:p>
            <a:pPr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2. </a:t>
            </a:r>
            <a:r>
              <a:rPr lang="en-US" altLang="ko-KR" sz="2400" b="1">
                <a:latin typeface="굴림"/>
                <a:ea typeface="굴림"/>
                <a:cs typeface="굴림"/>
              </a:rPr>
              <a:t>LL</a:t>
            </a:r>
            <a:r>
              <a:rPr lang="ko-KR" altLang="en-US" sz="2400" b="1">
                <a:latin typeface="굴림"/>
                <a:ea typeface="굴림"/>
                <a:cs typeface="굴림"/>
              </a:rPr>
              <a:t>개발, 자본금 미달-고갈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3" y="4797171"/>
            <a:ext cx="8142172" cy="95402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ko-KR" sz="1900">
                <a:latin typeface="굴림"/>
                <a:ea typeface="굴림"/>
                <a:cs typeface="굴림"/>
              </a:rPr>
              <a:t>가. LL개발 참여사들의 출자금 미납으로 사업 차질 계속</a:t>
            </a:r>
            <a:r>
              <a:rPr lang="ko-KR" altLang="en-US" sz="1900">
                <a:latin typeface="굴림"/>
                <a:ea typeface="굴림"/>
                <a:cs typeface="굴림"/>
              </a:rPr>
              <a:t>됨</a:t>
            </a:r>
            <a:r>
              <a:rPr lang="ko-KR" altLang="ko-KR" sz="1900">
                <a:latin typeface="굴림"/>
                <a:ea typeface="굴림"/>
                <a:cs typeface="굴림"/>
              </a:rPr>
              <a:t> </a:t>
            </a:r>
            <a:endParaRPr lang="ko-KR" altLang="ko-KR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ko-KR" sz="1900">
                <a:latin typeface="굴림"/>
                <a:ea typeface="굴림"/>
                <a:cs typeface="굴림"/>
              </a:rPr>
              <a:t>나. 강원도 보증</a:t>
            </a:r>
            <a:r>
              <a:rPr lang="ko-KR" altLang="en-US" sz="1900">
                <a:latin typeface="굴림"/>
                <a:ea typeface="굴림"/>
                <a:cs typeface="굴림"/>
              </a:rPr>
              <a:t>,</a:t>
            </a:r>
            <a:r>
              <a:rPr lang="ko-KR" altLang="ko-KR" sz="1900">
                <a:latin typeface="굴림"/>
                <a:ea typeface="굴림"/>
                <a:cs typeface="굴림"/>
              </a:rPr>
              <a:t> 210억 대출 받아 LL개발 운영비 사용</a:t>
            </a:r>
            <a:endParaRPr lang="ko-KR" altLang="ko-KR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1900">
                <a:latin typeface="굴림"/>
                <a:ea typeface="굴림"/>
                <a:cs typeface="굴림"/>
              </a:rPr>
              <a:t>다. 현재 자본금 결손으로 자본금 총액 3억 2천여 만원</a:t>
            </a:r>
            <a:endParaRPr lang="ko-KR" altLang="en-US" sz="1900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915" y="1386072"/>
            <a:ext cx="3278986" cy="3931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</a:t>
            </a:r>
            <a:r>
              <a:rPr lang="en-US" altLang="ko-KR" sz="2000" b="1">
                <a:latin typeface="굴림"/>
                <a:ea typeface="굴림"/>
                <a:cs typeface="굴림"/>
              </a:rPr>
              <a:t>LL</a:t>
            </a:r>
            <a:r>
              <a:rPr lang="ko-KR" altLang="en-US" sz="2000" b="1">
                <a:latin typeface="굴림"/>
                <a:ea typeface="굴림"/>
                <a:cs typeface="굴림"/>
              </a:rPr>
              <a:t>개발, 자본금 현황</a:t>
            </a: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  <p:graphicFrame>
        <p:nvGraphicFramePr>
          <p:cNvPr id="11" name=""/>
          <p:cNvGraphicFramePr>
            <a:graphicFrameLocks noGrp="1"/>
          </p:cNvGraphicFramePr>
          <p:nvPr/>
        </p:nvGraphicFramePr>
        <p:xfrm>
          <a:off x="1070483" y="1772792"/>
          <a:ext cx="6812787" cy="2916140"/>
        </p:xfrm>
        <a:graphic>
          <a:graphicData uri="http://schemas.openxmlformats.org/drawingml/2006/table">
            <a:tbl>
              <a:tblPr firstRow="1" bandRow="1"/>
              <a:tblGrid>
                <a:gridCol w="3188332"/>
                <a:gridCol w="1812799"/>
                <a:gridCol w="1811655"/>
              </a:tblGrid>
              <a:tr h="45713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함초롬바탕"/>
                          <a:ea typeface="굴림"/>
                        </a:rPr>
                        <a:t> 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계획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결과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  <a:tr h="458532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총 자본금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약 565억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  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211억 8천만원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  <a:tr h="458532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설립자본금 (설립 시)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11억1천10만원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11억1천10만원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  <a:tr h="71707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1차 출자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(부지조성공사 착공 전)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272억5천만원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강원도 100억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외 민간투자사들 100억</a:t>
                      </a:r>
                      <a:endParaRPr lang="ko-KR" altLang="en-US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  <a:tr h="71707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2차 출자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(레고랜드조성공사 착공 전)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282억9천만원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>
            <a:normAutofit fontScale="90000"/>
          </a:bodyPr>
          <a:lstStyle/>
          <a:p>
            <a:pPr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3. 부지활용 계획, 부동산 분양사업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3" y="4797171"/>
            <a:ext cx="8142172" cy="95402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ko-KR" sz="1900">
                <a:latin typeface="굴림"/>
                <a:ea typeface="굴림"/>
                <a:cs typeface="굴림"/>
              </a:rPr>
              <a:t>가.</a:t>
            </a:r>
            <a:r>
              <a:rPr lang="ko-KR" altLang="en-US" sz="1900">
                <a:latin typeface="굴림"/>
                <a:ea typeface="굴림"/>
                <a:cs typeface="굴림"/>
              </a:rPr>
              <a:t>레고랜드 테마파크 조성사업은 사실상 부동산 개발&amp;분양 사업</a:t>
            </a:r>
            <a:endParaRPr lang="ko-KR" altLang="en-US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ko-KR" sz="1900">
                <a:latin typeface="굴림"/>
                <a:ea typeface="굴림"/>
                <a:cs typeface="굴림"/>
              </a:rPr>
              <a:t>나. </a:t>
            </a:r>
            <a:r>
              <a:rPr lang="ko-KR" altLang="en-US" sz="1900">
                <a:latin typeface="굴림"/>
                <a:ea typeface="굴림"/>
                <a:cs typeface="굴림"/>
              </a:rPr>
              <a:t>분양사업 실패시 적자사태를 피할 길이 없음</a:t>
            </a:r>
            <a:endParaRPr lang="ko-KR" altLang="en-US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1900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915" y="1386072"/>
            <a:ext cx="3278986" cy="3931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부지활용계획</a:t>
            </a: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  <p:graphicFrame>
        <p:nvGraphicFramePr>
          <p:cNvPr id="12" name=""/>
          <p:cNvGraphicFramePr>
            <a:graphicFrameLocks noGrp="1"/>
          </p:cNvGraphicFramePr>
          <p:nvPr/>
        </p:nvGraphicFramePr>
        <p:xfrm>
          <a:off x="500914" y="1779270"/>
          <a:ext cx="7959570" cy="2729865"/>
        </p:xfrm>
        <a:graphic>
          <a:graphicData uri="http://schemas.openxmlformats.org/drawingml/2006/table">
            <a:tbl>
              <a:tblPr firstRow="1" bandRow="1"/>
              <a:tblGrid>
                <a:gridCol w="2565687"/>
                <a:gridCol w="1797961"/>
                <a:gridCol w="1797961"/>
                <a:gridCol w="1797961"/>
              </a:tblGrid>
              <a:tr h="34527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endParaRPr lang="ko-KR" altLang="ko-KR" sz="1700" b="0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면적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비율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분양유무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6035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총 사업부지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1,291,434㎡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100.0%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6035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테마파크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318,535㎡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24.7%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무상(50년+50년)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</a:tr>
              <a:tr h="6035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도로, 녹지, 역사공원 등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1d6ed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435,563㎡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1d6ed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33.7%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1d6ed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en-US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        </a:t>
                      </a: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무상</a:t>
                      </a: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함초롬바탕"/>
                          <a:ea typeface="굴림"/>
                        </a:rPr>
                        <a:t>  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1d6ed">
                        <a:alpha val="100000"/>
                      </a:srgbClr>
                    </a:solidFill>
                  </a:tcPr>
                </a:tc>
              </a:tr>
              <a:tr h="573849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일반 사업부지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537,336㎡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41.6%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분양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4. 수익성의 진실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3" y="5067300"/>
            <a:ext cx="8142172" cy="6648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ko-KR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1900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914" y="1386072"/>
            <a:ext cx="7095464" cy="6979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</a:t>
            </a:r>
            <a:r>
              <a:rPr lang="en-US" altLang="ko-KR" sz="2000" b="1">
                <a:latin typeface="굴림"/>
                <a:ea typeface="굴림"/>
                <a:cs typeface="굴림"/>
              </a:rPr>
              <a:t>LL</a:t>
            </a:r>
            <a:r>
              <a:rPr lang="ko-KR" altLang="en-US" sz="2000" b="1">
                <a:latin typeface="굴림"/>
                <a:ea typeface="굴림"/>
                <a:cs typeface="굴림"/>
              </a:rPr>
              <a:t>개발 사업계획 상의 수익성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 (완공~10년 운영/삼일회계법인 자료 요약)</a:t>
            </a: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  <p:graphicFrame>
        <p:nvGraphicFramePr>
          <p:cNvPr id="13" name=""/>
          <p:cNvGraphicFramePr>
            <a:graphicFrameLocks noGrp="1"/>
          </p:cNvGraphicFramePr>
          <p:nvPr/>
        </p:nvGraphicFramePr>
        <p:xfrm>
          <a:off x="1278712" y="2309328"/>
          <a:ext cx="6586574" cy="2757971"/>
        </p:xfrm>
        <a:graphic>
          <a:graphicData uri="http://schemas.openxmlformats.org/drawingml/2006/table">
            <a:tbl>
              <a:tblPr firstRow="1" bandRow="1"/>
              <a:tblGrid>
                <a:gridCol w="1938231"/>
                <a:gridCol w="2429263"/>
                <a:gridCol w="2219079"/>
              </a:tblGrid>
              <a:tr h="36717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함초롬바탕"/>
                          <a:ea typeface="굴림"/>
                        </a:rPr>
                        <a:t>  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금액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비고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40445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소요자금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5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6,301억9,900만원</a:t>
                      </a:r>
                      <a:endParaRPr lang="ko-KR" altLang="ko-KR" sz="15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500" b="0" i="0" u="none">
                          <a:solidFill>
                            <a:srgbClr val="000000"/>
                          </a:solidFill>
                          <a:latin typeface="함초롬바탕"/>
                          <a:ea typeface="굴림"/>
                        </a:rPr>
                        <a:t>  </a:t>
                      </a:r>
                      <a:endParaRPr lang="ko-KR" altLang="ko-KR" sz="1500" b="0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732369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유입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(출자금, 대출금, 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분양수익 등)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5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5,928억4,500만원</a:t>
                      </a:r>
                      <a:endParaRPr lang="ko-KR" altLang="ko-KR" sz="15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출자금 미확보</a:t>
                      </a:r>
                      <a:endParaRPr lang="ko-KR" altLang="ko-KR" sz="15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5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(500억 기준)</a:t>
                      </a:r>
                      <a:endParaRPr lang="ko-KR" altLang="ko-KR" sz="15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36717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차액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5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-373억5,400만원</a:t>
                      </a:r>
                      <a:endParaRPr lang="ko-KR" altLang="ko-KR" sz="15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0" i="0" u="none">
                          <a:solidFill>
                            <a:srgbClr val="000000"/>
                          </a:solidFill>
                          <a:latin typeface="함초롬바탕"/>
                          <a:ea typeface="굴림"/>
                        </a:rPr>
                        <a:t>  </a:t>
                      </a:r>
                      <a:endParaRPr lang="ko-KR" altLang="ko-KR" sz="1500" b="0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47475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운영수입(추정)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5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709억</a:t>
                      </a:r>
                      <a:endParaRPr lang="ko-KR" altLang="ko-KR" sz="15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연220~240만 명 기준 </a:t>
                      </a:r>
                      <a:endParaRPr lang="ko-KR" altLang="ko-KR" sz="15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36717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계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335억4,600만원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5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흑자 예상</a:t>
                      </a:r>
                      <a:endParaRPr lang="ko-KR" altLang="ko-KR" sz="15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4. 수익성의 진실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3" y="4797171"/>
            <a:ext cx="8142172" cy="66827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ko-KR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1900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915" y="1386072"/>
            <a:ext cx="3278986" cy="3931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소요자금의 증가</a:t>
            </a: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  <p:graphicFrame>
        <p:nvGraphicFramePr>
          <p:cNvPr id="13" name=""/>
          <p:cNvGraphicFramePr>
            <a:graphicFrameLocks noGrp="1"/>
          </p:cNvGraphicFramePr>
          <p:nvPr/>
        </p:nvGraphicFramePr>
        <p:xfrm>
          <a:off x="500400" y="1778400"/>
          <a:ext cx="7959599" cy="3016800"/>
        </p:xfrm>
        <a:graphic>
          <a:graphicData uri="http://schemas.openxmlformats.org/drawingml/2006/table">
            <a:tbl>
              <a:tblPr firstRow="1" bandRow="1"/>
              <a:tblGrid>
                <a:gridCol w="2122489"/>
                <a:gridCol w="1945703"/>
                <a:gridCol w="1945703"/>
                <a:gridCol w="1945703"/>
              </a:tblGrid>
              <a:tr h="365672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항목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당초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변경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증감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365672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기반시설비 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380억원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500억원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↑120억원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365672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문화재 발굴비용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100억원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350억원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↑250억원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5942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문화재 이전복원 및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복토비용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300억원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↑300억원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5942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부지조성 및 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건설비용 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2,100억원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3,400억원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↑1,300억원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365672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LL개발 운영비용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420억원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620억원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↑200억원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365672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계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함초롬바탕"/>
                          <a:ea typeface="굴림"/>
                        </a:rPr>
                        <a:t>  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함초롬바탕"/>
                          <a:ea typeface="굴림"/>
                        </a:rPr>
                        <a:t>  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↑2,170억원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4. 수익성의 진실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3" y="4797171"/>
            <a:ext cx="8142172" cy="66827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ko-KR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1900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915" y="1386072"/>
            <a:ext cx="4575148" cy="3931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소요자금의 증가(사업추진 부실)</a:t>
            </a: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  <p:graphicFrame>
        <p:nvGraphicFramePr>
          <p:cNvPr id="14" name=""/>
          <p:cNvGraphicFramePr>
            <a:graphicFrameLocks noGrp="1"/>
          </p:cNvGraphicFramePr>
          <p:nvPr/>
        </p:nvGraphicFramePr>
        <p:xfrm>
          <a:off x="1220596" y="1916303"/>
          <a:ext cx="6447791" cy="3215002"/>
        </p:xfrm>
        <a:graphic>
          <a:graphicData uri="http://schemas.openxmlformats.org/drawingml/2006/table">
            <a:tbl>
              <a:tblPr firstRow="1" bandRow="1"/>
              <a:tblGrid>
                <a:gridCol w="4688325"/>
                <a:gridCol w="1759466"/>
              </a:tblGrid>
              <a:tr h="45928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출자금 미납 분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289억원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45928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내부 유출 및 대출 수수료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56억원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45928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전 대표의 배임 횡령액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36억원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45928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사업권 양수도 대금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112억원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45928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엔티피아 출자금 대여금 형식 반환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50억원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45928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건설 지연에 따른 LL개발 운영비 추가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50억원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45928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계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593억원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4. 수익성의 진실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3" y="4463034"/>
            <a:ext cx="8142172" cy="153581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1900">
                <a:latin typeface="굴림"/>
                <a:ea typeface="굴림"/>
                <a:cs typeface="굴림"/>
              </a:rPr>
              <a:t>가. 재정적으로 사업 추진 불가 상태</a:t>
            </a:r>
            <a:endParaRPr lang="ko-KR" altLang="en-US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1900">
                <a:latin typeface="굴림"/>
                <a:ea typeface="굴림"/>
                <a:cs typeface="굴림"/>
              </a:rPr>
              <a:t>나. 계획상 테마파크 운영수입 709억원(10년/ 연220~240만 명 방문기준))</a:t>
            </a:r>
            <a:endParaRPr lang="ko-KR" altLang="en-US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1900">
                <a:latin typeface="굴림"/>
                <a:ea typeface="굴림"/>
                <a:cs typeface="굴림"/>
              </a:rPr>
              <a:t>    ※</a:t>
            </a:r>
            <a:r>
              <a:rPr lang="en-US" altLang="ko-KR" sz="1900">
                <a:latin typeface="굴림"/>
                <a:ea typeface="굴림"/>
                <a:cs typeface="굴림"/>
              </a:rPr>
              <a:t>KDI</a:t>
            </a:r>
            <a:r>
              <a:rPr lang="ko-KR" altLang="en-US" sz="1900">
                <a:latin typeface="굴림"/>
                <a:ea typeface="굴림"/>
                <a:cs typeface="굴림"/>
              </a:rPr>
              <a:t>의 레고랜드 장기수요 전망 연 평균 185만 명 선</a:t>
            </a:r>
            <a:endParaRPr lang="ko-KR" altLang="en-US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1900">
                <a:latin typeface="굴림"/>
                <a:ea typeface="굴림"/>
                <a:cs typeface="굴림"/>
              </a:rPr>
              <a:t>    ※나고야 레고랜드, 입장객 감소로 50% 상시할인 적용 중</a:t>
            </a:r>
            <a:endParaRPr lang="ko-KR" altLang="en-US" sz="1900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1900">
                <a:latin typeface="굴림"/>
                <a:ea typeface="굴림"/>
                <a:cs typeface="굴림"/>
              </a:rPr>
              <a:t>다. 일반 사업 부지분양 100%전제, 분양 실패시 적자폭 눈덩이 </a:t>
            </a:r>
            <a:endParaRPr lang="ko-KR" altLang="en-US" sz="1900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915" y="1386072"/>
            <a:ext cx="4071085" cy="3931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레고랜드, 추진 할 수록 적자</a:t>
            </a: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  <p:graphicFrame>
        <p:nvGraphicFramePr>
          <p:cNvPr id="15" name=""/>
          <p:cNvGraphicFramePr>
            <a:graphicFrameLocks noGrp="1"/>
          </p:cNvGraphicFramePr>
          <p:nvPr/>
        </p:nvGraphicFramePr>
        <p:xfrm>
          <a:off x="1149857" y="1805940"/>
          <a:ext cx="6734556" cy="2271141"/>
        </p:xfrm>
        <a:graphic>
          <a:graphicData uri="http://schemas.openxmlformats.org/drawingml/2006/table">
            <a:tbl>
              <a:tblPr firstRow="1" bandRow="1"/>
              <a:tblGrid>
                <a:gridCol w="4577712"/>
                <a:gridCol w="2156844"/>
              </a:tblGrid>
              <a:tr h="56778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LL개발 사업계획상의 흑자예상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335억원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56778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소요자금 증가분(계획대비)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2,170억원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56778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소요자금 추가 증가분(사업 부실, 지연)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593억원</a:t>
                      </a:r>
                      <a:endParaRPr lang="ko-KR" altLang="ko-KR" sz="17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56778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예상 적자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r">
                        <a:defRPr lang="ko-KR" altLang="en-US"/>
                      </a:pPr>
                      <a:r>
                        <a:rPr lang="ko-KR" altLang="ko-KR" sz="17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약 2,428억원</a:t>
                      </a:r>
                      <a:endParaRPr lang="ko-KR" altLang="ko-KR" sz="17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marL="0" algn="l" defTabSz="885826" eaLnBrk="1" latinLnBrk="1" hangingPunct="1">
              <a:spcBef>
                <a:spcPct val="0"/>
              </a:spcBef>
              <a:buNone/>
              <a:defRPr lang="ko-KR" altLang="en-US"/>
            </a:pPr>
            <a:r>
              <a:rPr xmlns:mc="http://schemas.openxmlformats.org/markup-compatibility/2006" xmlns:hp="http://schemas.haansoft.com/office/presentation/8.0" lang="ko-KR" altLang="en-US" sz="2400" b="1" i="0" u="none" kern="1200" mc:Ignorable="hp" hp:hslEmbossed="0">
                <a:solidFill>
                  <a:srgbClr val="303030"/>
                </a:solidFill>
                <a:latin typeface="굴림"/>
                <a:ea typeface="굴림"/>
                <a:cs typeface="굴림"/>
              </a:rPr>
              <a:t>5. 불공정 계약</a:t>
            </a:r>
            <a:endParaRPr xmlns:mc="http://schemas.openxmlformats.org/markup-compatibility/2006" xmlns:hp="http://schemas.haansoft.com/office/presentation/8.0" lang="ko-KR" altLang="en-US" sz="2400" b="1" i="0" u="none" kern="1200" mc:Ignorable="hp" hp:hslEmbossed="0">
              <a:solidFill>
                <a:srgbClr val="303030"/>
              </a:solidFill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3" y="5287518"/>
            <a:ext cx="8142172" cy="37376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915" y="1386072"/>
            <a:ext cx="5079211" cy="3931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멀린사와의 노예계약</a:t>
            </a: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  <p:graphicFrame>
        <p:nvGraphicFramePr>
          <p:cNvPr id="16" name=""/>
          <p:cNvGraphicFramePr>
            <a:graphicFrameLocks noGrp="1"/>
          </p:cNvGraphicFramePr>
          <p:nvPr/>
        </p:nvGraphicFramePr>
        <p:xfrm>
          <a:off x="971549" y="1988820"/>
          <a:ext cx="6984874" cy="3888486"/>
        </p:xfrm>
        <a:graphic>
          <a:graphicData uri="http://schemas.openxmlformats.org/drawingml/2006/table">
            <a:tbl>
              <a:tblPr firstRow="1" bandRow="1"/>
              <a:tblGrid>
                <a:gridCol w="3492437"/>
                <a:gridCol w="3492437"/>
              </a:tblGrid>
              <a:tr h="683992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강원도의 확약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0eed1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멀린의 확약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  <a:tr h="320449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-출자자 물색, 자금조달 책임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-개발부지 제공 책임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-진입교량 건설, 기반시설 무상제공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-부지조성 공사 책임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-문제발생 6개월 내 해결, 안되면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  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배상책임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함초롬바탕"/>
                          <a:ea typeface="굴림"/>
                        </a:rPr>
                        <a:t> 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함초롬바탕"/>
                          <a:ea typeface="굴림"/>
                        </a:rPr>
                        <a:t> 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0eed1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marL="152400" indent="-152400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-개발사에 대한 배당요구 금지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marL="152400" indent="-152400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-운영사 설립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marL="152400" indent="-152400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-출자확약서 제출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marL="152400" indent="-152400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-운영사, 개발사에 대해 건물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marL="152400" indent="-152400"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  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임대료 지급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marL="152400" indent="-152400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-내부규정에 따른 수입의 일정부분 재투자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marL="152400" indent="-152400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-부지 무상사용, 독점운영, 상표권 독점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marL="152400" indent="-152400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-지역주민 우선고용위해 성실히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marL="152400" indent="-152400"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  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노력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5. 불공정 계약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1900" b="1">
                <a:latin typeface="굴림"/>
                <a:ea typeface="굴림"/>
                <a:cs typeface="굴림"/>
              </a:rPr>
              <a:t>※ 민간투자사, 사실상 자유로운 탈퇴 가능, 실제 책임진 사례 없음.</a:t>
            </a: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915" y="1386072"/>
            <a:ext cx="5079211" cy="3931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민간개발사와의 불공정 계약</a:t>
            </a: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  <p:graphicFrame>
        <p:nvGraphicFramePr>
          <p:cNvPr id="16" name=""/>
          <p:cNvGraphicFramePr>
            <a:graphicFrameLocks noGrp="1"/>
          </p:cNvGraphicFramePr>
          <p:nvPr/>
        </p:nvGraphicFramePr>
        <p:xfrm>
          <a:off x="971549" y="1988820"/>
          <a:ext cx="6990017" cy="2769690"/>
        </p:xfrm>
        <a:graphic>
          <a:graphicData uri="http://schemas.openxmlformats.org/drawingml/2006/table">
            <a:tbl>
              <a:tblPr firstRow="1" bandRow="1"/>
              <a:tblGrid>
                <a:gridCol w="3497580"/>
                <a:gridCol w="3492437"/>
              </a:tblGrid>
              <a:tr h="51946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강원도의 </a:t>
                      </a:r>
                      <a:r>
                        <a:rPr lang="ko-KR" altLang="en-US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책임</a:t>
                      </a:r>
                      <a:endParaRPr lang="ko-KR" altLang="en-US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0eed1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en-US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강원도의 권한</a:t>
                      </a:r>
                      <a:endParaRPr lang="ko-KR" altLang="en-US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  <a:tr h="225022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사유지 매수, 토지수용 책임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진입교량 건설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기반시설 건립지원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문화재 발굴조사, 발굴허가 지원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사업인허가 지원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토지사용승낙 징구 지원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부지 현물출자, 유상매각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신규투자 자본조달 책임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0eed1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marL="152400" indent="-152400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</a:t>
                      </a: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민간투자사 의무 불이행시 배제</a:t>
                      </a:r>
                      <a:endParaRPr lang="ko-KR" altLang="en-US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marL="152400" indent="-152400">
                        <a:defRPr lang="ko-KR" altLang="en-US"/>
                      </a:pPr>
                      <a:r>
                        <a:rPr lang="ko-KR" altLang="en-US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-손해에 대한 배상 청구</a:t>
                      </a:r>
                      <a:endParaRPr lang="ko-KR" altLang="en-US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4dded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6. </a:t>
            </a:r>
            <a:r>
              <a:rPr lang="en-US" altLang="ko-KR" sz="2400" b="1">
                <a:latin typeface="굴림"/>
                <a:ea typeface="굴림"/>
                <a:cs typeface="굴림"/>
              </a:rPr>
              <a:t>LL</a:t>
            </a:r>
            <a:r>
              <a:rPr lang="ko-KR" altLang="en-US" sz="2400" b="1">
                <a:latin typeface="굴림"/>
                <a:ea typeface="굴림"/>
                <a:cs typeface="굴림"/>
              </a:rPr>
              <a:t>개발 설립 목표 상실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896" y="1386072"/>
            <a:ext cx="8142189" cy="3931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 참여 민간투자사: 협약 출자금 납입 의무 불이행, 이익만 챙겨</a:t>
            </a: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  <p:graphicFrame>
        <p:nvGraphicFramePr>
          <p:cNvPr id="17" name=""/>
          <p:cNvGraphicFramePr>
            <a:graphicFrameLocks noGrp="1"/>
          </p:cNvGraphicFramePr>
          <p:nvPr/>
        </p:nvGraphicFramePr>
        <p:xfrm>
          <a:off x="500914" y="1969262"/>
          <a:ext cx="8142172" cy="2395855"/>
        </p:xfrm>
        <a:graphic>
          <a:graphicData uri="http://schemas.openxmlformats.org/drawingml/2006/table">
            <a:tbl>
              <a:tblPr firstRow="1" bandRow="1"/>
              <a:tblGrid>
                <a:gridCol w="1628512"/>
                <a:gridCol w="1271407"/>
                <a:gridCol w="1271407"/>
                <a:gridCol w="2507299"/>
                <a:gridCol w="1463545"/>
              </a:tblGrid>
              <a:tr h="543167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민간투자사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협약 출자금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납입 출자금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이익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비고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92808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한국투자증권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75억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1억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2,140억 대출(이율 5.3%)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대출수수료로 56억 선취(2.5%)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함초롬바탕"/>
                          <a:ea typeface="굴림"/>
                        </a:rPr>
                        <a:t> 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함초롬바탕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edeef">
                        <a:alpha val="100000"/>
                      </a:srgbClr>
                    </a:solidFill>
                  </a:tcPr>
                </a:tc>
              </a:tr>
              <a:tr h="924603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1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현대건설</a:t>
                      </a:r>
                      <a:endParaRPr lang="ko-KR" altLang="ko-KR" sz="1600" b="1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3dbdb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110억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3dbdb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1억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3dbdb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제방공사 수주(수백억 대)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기반시설공사 수주 472억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3dbdb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2016년 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  <a:p>
                      <a:pPr algn="ctr">
                        <a:defRPr lang="ko-KR" altLang="en-US"/>
                      </a:pPr>
                      <a:r>
                        <a:rPr lang="ko-KR" altLang="ko-KR" sz="1600" b="0" i="0" u="none">
                          <a:solidFill>
                            <a:srgbClr val="000000"/>
                          </a:solidFill>
                          <a:latin typeface="굴림"/>
                          <a:ea typeface="굴림"/>
                        </a:rPr>
                        <a:t>출자사 이탈</a:t>
                      </a:r>
                      <a:endParaRPr lang="ko-KR" altLang="ko-KR" sz="1600" b="0" i="0" u="none">
                        <a:solidFill>
                          <a:srgbClr val="000000"/>
                        </a:solidFill>
                        <a:latin typeface="굴림"/>
                        <a:ea typeface="굴림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3dbdb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7. </a:t>
            </a:r>
            <a:r>
              <a:rPr lang="en-US" altLang="ko-KR" sz="2400" b="1">
                <a:latin typeface="굴림"/>
                <a:ea typeface="굴림"/>
                <a:cs typeface="굴림"/>
              </a:rPr>
              <a:t>LL</a:t>
            </a:r>
            <a:r>
              <a:rPr lang="ko-KR" altLang="en-US" sz="2400" b="1">
                <a:latin typeface="굴림"/>
                <a:ea typeface="굴림"/>
                <a:cs typeface="굴림"/>
              </a:rPr>
              <a:t>개발 방만 경영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896" y="1386072"/>
            <a:ext cx="8142190" cy="313639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◇배임-횡령 사건(36억원/접대비 1억3천만원) 및 뇌물 수수 사건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◇7년간 사업표류에도 대표와 감사 급여 65%인상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◇임 모씨, 연관직원 5~6명, 임원급 급여수령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◇임 모씨와 주차장 부지-워터파크 부지 매각양해각서(이권개입 사례)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◇대표 및 임원 주택편의 제공, 외제차 제공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8. 중도 역사 유적의 훼손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pic>
        <p:nvPicPr>
          <p:cNvPr id="18" name="내용 개체 틀 3" descr="중도유~2.JPG"/>
          <p:cNvPicPr>
            <a:picLocks noGrp="1"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74297" y="1412747"/>
            <a:ext cx="4397703" cy="3160849"/>
          </a:xfrm>
          <a:prstGeom prst="rect">
            <a:avLst/>
          </a:prstGeom>
        </p:spPr>
      </p:pic>
      <p:pic>
        <p:nvPicPr>
          <p:cNvPr id="19" name="Picture 2" descr="C:\Documents and Settings\Administrator\My Documents\My Pictures\중도고인돌군락1.jpg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774749" y="1412747"/>
            <a:ext cx="3685736" cy="4600635"/>
          </a:xfrm>
          <a:prstGeom prst="rect">
            <a:avLst/>
          </a:prstGeom>
          <a:noFill/>
        </p:spPr>
      </p:pic>
      <p:pic>
        <p:nvPicPr>
          <p:cNvPr id="20" name="Picture 4" descr="C:\Documents and Settings\Administrator\My Documents\My Pictures\청동검과도끼.jpg"/>
          <p:cNvPicPr>
            <a:picLocks noChangeAspect="1" noChangeArrowheads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187637" y="4186932"/>
            <a:ext cx="3384362" cy="2252226"/>
          </a:xfrm>
          <a:prstGeom prst="rect">
            <a:avLst/>
          </a:prstGeom>
          <a:noFill/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8. 중도 역사 유적의 훼손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pic>
        <p:nvPicPr>
          <p:cNvPr id="21" name="내용 개체 틀 4" descr="환호전체모양.jpg"/>
          <p:cNvPicPr>
            <a:picLocks noGrp="1"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00914" y="1340738"/>
            <a:ext cx="6156204" cy="4610308"/>
          </a:xfrm>
          <a:prstGeom prst="rect">
            <a:avLst/>
          </a:prstGeom>
        </p:spPr>
      </p:pic>
      <p:sp>
        <p:nvSpPr>
          <p:cNvPr id="22" name=""/>
          <p:cNvSpPr txBox="1"/>
          <p:nvPr/>
        </p:nvSpPr>
        <p:spPr>
          <a:xfrm>
            <a:off x="6657117" y="1700783"/>
            <a:ext cx="1803369" cy="364237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r>
              <a:rPr lang="ko-KR" altLang="en-US" b="1"/>
              <a:t>대형 환호 유적</a:t>
            </a:r>
            <a:endParaRPr lang="ko-KR" altLang="en-US" b="1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8. 중도 역사 유적의 훼손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pic>
        <p:nvPicPr>
          <p:cNvPr id="23" name="내용 개체 틀 3"/>
          <p:cNvPicPr>
            <a:picLocks noGrp="1"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32927" y="1376780"/>
            <a:ext cx="4239073" cy="2384478"/>
          </a:xfrm>
          <a:prstGeom prst="rect">
            <a:avLst/>
          </a:prstGeom>
        </p:spPr>
      </p:pic>
      <p:pic>
        <p:nvPicPr>
          <p:cNvPr id="24" name="그림 4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860036" y="1376780"/>
            <a:ext cx="3600400" cy="2700300"/>
          </a:xfrm>
          <a:prstGeom prst="rect">
            <a:avLst/>
          </a:prstGeom>
        </p:spPr>
      </p:pic>
      <p:pic>
        <p:nvPicPr>
          <p:cNvPr id="25" name="그림 5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332927" y="3825044"/>
            <a:ext cx="4043941" cy="3032956"/>
          </a:xfrm>
          <a:prstGeom prst="rect">
            <a:avLst/>
          </a:prstGeom>
        </p:spPr>
      </p:pic>
      <p:pic>
        <p:nvPicPr>
          <p:cNvPr id="26" name="그림 6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4751998" y="4053732"/>
            <a:ext cx="3816475" cy="2146768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4685739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8. 중도 역사 유적의 훼손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sp>
        <p:nvSpPr>
          <p:cNvPr id="27" name=""/>
          <p:cNvSpPr txBox="1"/>
          <p:nvPr/>
        </p:nvSpPr>
        <p:spPr>
          <a:xfrm>
            <a:off x="500905" y="1340765"/>
            <a:ext cx="8142190" cy="4658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                                                      ◇청동기 환호, 원삼국시대 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                                                         대형 환호 등 발굴, 역사적 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                                                         가치 높아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                                                      ◇위계식 지석묘 48기, 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                                                         한반도 유일 지석묘 군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                                                      ◇고구려계 금귀걸이(남한최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                                                        초), 청동도끼(남한 두 번째), 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                                                        청동단검(3점) 등은 고조선 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                                                        강역 연구의 중요 유물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◇사업추진에 밀려 부실한 유적발굴조사, 마구잡이식 사후조치로 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r>
              <a:rPr lang="ko-KR" altLang="en-US" sz="2000" b="1">
                <a:latin typeface="굴림"/>
                <a:ea typeface="굴림"/>
                <a:cs typeface="굴림"/>
              </a:rPr>
              <a:t>  유적 유물 훼손, 복원 불가</a:t>
            </a:r>
            <a:endParaRPr lang="ko-KR" altLang="en-US" sz="2000" b="1"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000" b="1">
              <a:latin typeface="굴림"/>
              <a:ea typeface="굴림"/>
              <a:cs typeface="굴림"/>
            </a:endParaRPr>
          </a:p>
        </p:txBody>
      </p:sp>
      <p:pic>
        <p:nvPicPr>
          <p:cNvPr id="28" name="내용 개체 틀 9"/>
          <p:cNvPicPr>
            <a:picLocks noGrp="1"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90324" y="1513362"/>
            <a:ext cx="4685739" cy="3211800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8252762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9. 맺음 말: 레고랜드 테마파크 사업 정상추진 가능한가?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896" y="1386071"/>
            <a:ext cx="8142190" cy="4774699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 도민 혈세 낭비</a:t>
            </a:r>
            <a:endParaRPr lang="ko-KR" altLang="en-US" sz="1700" b="1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  </a:t>
            </a:r>
            <a:r>
              <a:rPr lang="ko-KR" altLang="en-US" sz="1700">
                <a:latin typeface="굴림"/>
                <a:ea typeface="굴림"/>
                <a:cs typeface="굴림"/>
              </a:rPr>
              <a:t>- 하루 이자 1,700여 만원</a:t>
            </a:r>
            <a:endParaRPr lang="ko-KR" altLang="en-US" sz="1700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>
                <a:latin typeface="굴림"/>
                <a:ea typeface="굴림"/>
                <a:cs typeface="굴림"/>
              </a:rPr>
              <a:t>  - 토지신탁 수수료 연간 1억 2천만원</a:t>
            </a:r>
            <a:endParaRPr lang="ko-KR" altLang="en-US" sz="1700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>
                <a:latin typeface="굴림"/>
                <a:ea typeface="굴림"/>
                <a:cs typeface="굴림"/>
              </a:rPr>
              <a:t>  - </a:t>
            </a:r>
            <a:r>
              <a:rPr lang="en-US" altLang="ko-KR" sz="1700">
                <a:latin typeface="굴림"/>
                <a:ea typeface="굴림"/>
                <a:cs typeface="굴림"/>
              </a:rPr>
              <a:t>LL</a:t>
            </a:r>
            <a:r>
              <a:rPr lang="ko-KR" altLang="en-US" sz="1700">
                <a:latin typeface="굴림"/>
                <a:ea typeface="굴림"/>
                <a:cs typeface="굴림"/>
              </a:rPr>
              <a:t>개발 운영비 월 1억 8천만원</a:t>
            </a:r>
            <a:endParaRPr lang="ko-KR" altLang="en-US" sz="1700">
              <a:latin typeface="굴림"/>
              <a:ea typeface="굴림"/>
              <a:cs typeface="굴림"/>
            </a:endParaRPr>
          </a:p>
          <a:p>
            <a:pPr defTabSz="885826"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◇소요자금 미확보(</a:t>
            </a:r>
            <a:r>
              <a:rPr lang="ko-KR" altLang="en-US" sz="1700" b="1">
                <a:solidFill>
                  <a:srgbClr val="5f5f5f"/>
                </a:solidFill>
                <a:latin typeface="굴림"/>
                <a:ea typeface="굴림"/>
                <a:cs typeface="굴림"/>
              </a:rPr>
              <a:t>테마파크 만 </a:t>
            </a:r>
            <a:r>
              <a:rPr lang="ko-KR" altLang="en-US" sz="1700" b="1">
                <a:latin typeface="굴림"/>
                <a:ea typeface="굴림"/>
                <a:cs typeface="굴림"/>
              </a:rPr>
              <a:t>최소 2,000억)</a:t>
            </a:r>
            <a:endParaRPr lang="ko-KR" altLang="en-US" sz="1700" b="1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◇일반 분양사업 위한 부지조성 비용 약 2,000억 추가 확보 필요</a:t>
            </a:r>
            <a:endParaRPr lang="ko-KR" altLang="en-US" sz="1700" b="1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◇계속되는 시공사 선정 불발</a:t>
            </a:r>
            <a:endParaRPr lang="ko-KR" altLang="en-US" sz="1700" b="1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◇테마파크 놀이시설 설계 미비(멀린사)</a:t>
            </a:r>
            <a:endParaRPr lang="ko-KR" altLang="en-US" sz="1700" b="1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◇설계미비로 인한 정확한 예산산출 불가</a:t>
            </a:r>
            <a:endParaRPr lang="ko-KR" altLang="en-US" sz="1700" b="1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◇복토보존으로 인한 지하 굴착 금지(전망대 등등)</a:t>
            </a:r>
            <a:endParaRPr lang="ko-KR" altLang="en-US" sz="1700" b="1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◇허니칩(벌집) 공법 적용시 공사비 폭증</a:t>
            </a:r>
            <a:endParaRPr lang="ko-KR" altLang="en-US" sz="1700" b="1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</a:t>
            </a:r>
            <a:r>
              <a:rPr lang="en-US" altLang="ko-KR" sz="1700" b="1">
                <a:latin typeface="굴림"/>
                <a:ea typeface="굴림"/>
                <a:cs typeface="굴림"/>
              </a:rPr>
              <a:t>LL</a:t>
            </a:r>
            <a:r>
              <a:rPr lang="ko-KR" altLang="en-US" sz="1700" b="1">
                <a:latin typeface="굴림"/>
                <a:ea typeface="굴림"/>
                <a:cs typeface="굴림"/>
              </a:rPr>
              <a:t>개발 방만 운영, 배임-횡령 등등 비리  </a:t>
            </a:r>
            <a:endParaRPr lang="ko-KR" altLang="en-US" sz="1700" b="1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◇동아시아 최초 레고랜드 희소성 상실(나고야 운영 중)</a:t>
            </a:r>
            <a:endParaRPr lang="ko-KR" altLang="en-US" sz="1700" b="1">
              <a:latin typeface="굴림"/>
              <a:ea typeface="굴림"/>
              <a:cs typeface="굴림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700" b="1">
                <a:latin typeface="굴림"/>
                <a:ea typeface="굴림"/>
                <a:cs typeface="굴림"/>
              </a:rPr>
              <a:t>◇레고인기 하락, 레고랜드 사업성 악화(나고야 사례</a:t>
            </a:r>
            <a:r>
              <a:rPr lang="ko-KR" altLang="en-US" sz="1900" b="1">
                <a:solidFill>
                  <a:schemeClr val="accent1">
                    <a:lumMod val="70000"/>
                  </a:schemeClr>
                </a:solidFill>
                <a:latin typeface="굴림"/>
                <a:ea typeface="굴림"/>
                <a:cs typeface="굴림"/>
              </a:rPr>
              <a:t>  </a:t>
            </a:r>
            <a:endParaRPr lang="ko-KR" altLang="en-US" sz="1900" b="1">
              <a:solidFill>
                <a:schemeClr val="accent1">
                  <a:lumMod val="70000"/>
                </a:schemeClr>
              </a:solidFill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xmlns:mc="http://schemas.openxmlformats.org/markup-compatibility/2006" xmlns:hp="http://schemas.haansoft.com/office/presentation/8.0" lang="ko-KR" altLang="en-US" sz="1900" b="1" i="0" u="none" kern="1200" mc:Ignorable="hp" hp:hslEmbossed="0">
              <a:solidFill>
                <a:schemeClr val="accent1">
                  <a:lumMod val="70000"/>
                </a:schemeClr>
              </a:solidFill>
              <a:latin typeface="굴림"/>
              <a:ea typeface="굴림"/>
              <a:cs typeface="굴림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390324" y="548639"/>
            <a:ext cx="8252762" cy="474408"/>
          </a:xfrm>
        </p:spPr>
        <p:txBody>
          <a:bodyPr/>
          <a:lstStyle/>
          <a:p>
            <a:pPr algn="l">
              <a:defRPr lang="ko-KR" altLang="en-US"/>
            </a:pPr>
            <a:r>
              <a:rPr lang="ko-KR" altLang="en-US" sz="2400" b="1">
                <a:latin typeface="굴림"/>
                <a:ea typeface="굴림"/>
                <a:cs typeface="굴림"/>
              </a:rPr>
              <a:t>9. 맺음 말: 레고랜드 테마파크 사업 정상추진 가능한가?</a:t>
            </a:r>
            <a:endParaRPr lang="ko-KR" altLang="en-US" sz="2400" b="1">
              <a:latin typeface="굴림"/>
              <a:ea typeface="굴림"/>
              <a:cs typeface="굴림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076063" y="6237351"/>
            <a:ext cx="3845835" cy="39302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3">
            <a:grayscl/>
            <a:lum/>
          </a:blip>
          <a:stretch>
            <a:fillRect/>
          </a:stretch>
        </p:blipFill>
        <p:spPr>
          <a:xfrm flipV="1">
            <a:off x="390323" y="957357"/>
            <a:ext cx="8361446" cy="245067"/>
          </a:xfrm>
          <a:prstGeom prst="rect">
            <a:avLst/>
          </a:prstGeom>
        </p:spPr>
      </p:pic>
      <p:sp>
        <p:nvSpPr>
          <p:cNvPr id="9" name=""/>
          <p:cNvSpPr txBox="1"/>
          <p:nvPr/>
        </p:nvSpPr>
        <p:spPr>
          <a:xfrm>
            <a:off x="500914" y="4941189"/>
            <a:ext cx="8142172" cy="371856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900" b="1">
              <a:latin typeface="굴림"/>
              <a:ea typeface="굴림"/>
              <a:cs typeface="굴림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0896" y="1386071"/>
            <a:ext cx="8142190" cy="327927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ko-KR" altLang="en-US"/>
            </a:pPr>
            <a:endParaRPr lang="ko-KR" altLang="en-US" sz="1700" b="1">
              <a:latin typeface="굴림"/>
              <a:ea typeface="굴림"/>
              <a:cs typeface="굴림"/>
            </a:endParaRPr>
          </a:p>
          <a:p>
            <a:pPr algn="ctr">
              <a:defRPr lang="ko-KR" altLang="en-US"/>
            </a:pPr>
            <a:r>
              <a:rPr lang="ko-KR" altLang="en-US" sz="2400" b="1">
                <a:ln w="12700" cap="flat" cmpd="sng" algn="ctr">
                  <a:solidFill>
                    <a:schemeClr val="accent4">
                      <a:satMod val="105000"/>
                    </a:schemeClr>
                  </a:solidFill>
                  <a:prstDash val="solid"/>
                  <a:round/>
                </a:ln>
                <a:gradFill flip="xy" rotWithShape="1">
                  <a:gsLst>
                    <a:gs pos="0">
                      <a:schemeClr val="accent4">
                        <a:shade val="51000"/>
                        <a:satMod val="130000"/>
                      </a:schemeClr>
                    </a:gs>
                    <a:gs pos="80000">
                      <a:schemeClr val="accent4">
                        <a:shade val="93000"/>
                        <a:satMod val="130000"/>
                      </a:schemeClr>
                    </a:gs>
                    <a:gs pos="100000">
                      <a:schemeClr val="accent4">
                        <a:shade val="94000"/>
                        <a:satMod val="135000"/>
                      </a:schemeClr>
                    </a:gs>
                  </a:gsLst>
                  <a:lin ang="16200000" scaled="0"/>
                  <a:tileRect/>
                </a:gradFill>
                <a:effectLst>
                  <a:reflection blurRad="12700" stA="26000" endPos="28000" dist="38100" dir="5400000" sy="-100000" rotWithShape="0"/>
                </a:effectLst>
                <a:latin typeface="굴림"/>
                <a:ea typeface="굴림"/>
                <a:cs typeface="굴림"/>
              </a:rPr>
              <a:t>부실 덩어리 레고랜드 테마파크 사업 즉각 중단!</a:t>
            </a:r>
            <a:endParaRPr lang="ko-KR" altLang="en-US" sz="2400" b="1">
              <a:ln w="12700" cap="flat" cmpd="sng" algn="ctr">
                <a:solidFill>
                  <a:schemeClr val="accent4">
                    <a:satMod val="105000"/>
                  </a:schemeClr>
                </a:solidFill>
                <a:prstDash val="solid"/>
                <a:round/>
              </a:ln>
              <a:gradFill flip="xy"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  <a:tileRect/>
              </a:gradFill>
              <a:effectLst>
                <a:reflection blurRad="12700" stA="26000" endPos="28000" dist="38100" dir="5400000" sy="-100000" rotWithShape="0"/>
              </a:effectLst>
              <a:latin typeface="굴림"/>
              <a:ea typeface="굴림"/>
              <a:cs typeface="굴림"/>
            </a:endParaRPr>
          </a:p>
          <a:p>
            <a:pPr algn="ctr">
              <a:defRPr lang="ko-KR" altLang="en-US"/>
            </a:pPr>
            <a:endParaRPr lang="ko-KR" altLang="en-US" sz="2400" b="1">
              <a:ln w="12700" cap="flat" cmpd="sng" algn="ctr">
                <a:solidFill>
                  <a:schemeClr val="accent4">
                    <a:satMod val="105000"/>
                  </a:schemeClr>
                </a:solidFill>
                <a:prstDash val="solid"/>
                <a:round/>
              </a:ln>
              <a:gradFill flip="xy"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  <a:tileRect/>
              </a:gradFill>
              <a:effectLst>
                <a:reflection blurRad="12700" stA="26000" endPos="28000" dist="38100" dir="5400000" sy="-100000" rotWithShape="0"/>
              </a:effectLst>
              <a:latin typeface="굴림"/>
              <a:ea typeface="굴림"/>
              <a:cs typeface="굴림"/>
            </a:endParaRPr>
          </a:p>
          <a:p>
            <a:pPr algn="ctr">
              <a:defRPr lang="ko-KR" altLang="en-US"/>
            </a:pPr>
            <a:r>
              <a:rPr lang="ko-KR" altLang="en-US" sz="2400" b="1">
                <a:ln w="12700" cap="flat" cmpd="sng" algn="ctr">
                  <a:solidFill>
                    <a:schemeClr val="accent4">
                      <a:satMod val="105000"/>
                    </a:schemeClr>
                  </a:solidFill>
                  <a:prstDash val="solid"/>
                  <a:round/>
                </a:ln>
                <a:gradFill flip="xy" rotWithShape="1">
                  <a:gsLst>
                    <a:gs pos="0">
                      <a:schemeClr val="accent4">
                        <a:shade val="51000"/>
                        <a:satMod val="130000"/>
                      </a:schemeClr>
                    </a:gs>
                    <a:gs pos="80000">
                      <a:schemeClr val="accent4">
                        <a:shade val="93000"/>
                        <a:satMod val="130000"/>
                      </a:schemeClr>
                    </a:gs>
                    <a:gs pos="100000">
                      <a:schemeClr val="accent4">
                        <a:shade val="94000"/>
                        <a:satMod val="135000"/>
                      </a:schemeClr>
                    </a:gs>
                  </a:gsLst>
                  <a:lin ang="16200000" scaled="0"/>
                  <a:tileRect/>
                </a:gradFill>
                <a:effectLst>
                  <a:reflection blurRad="12700" stA="26000" endPos="28000" dist="38100" dir="5400000" sy="-100000" rotWithShape="0"/>
                </a:effectLst>
                <a:latin typeface="굴림"/>
                <a:ea typeface="굴림"/>
                <a:cs typeface="굴림"/>
              </a:rPr>
              <a:t>강원도지사를 비롯한 집행부는 </a:t>
            </a:r>
            <a:endParaRPr lang="ko-KR" altLang="en-US" sz="2400" b="1">
              <a:ln w="12700" cap="flat" cmpd="sng" algn="ctr">
                <a:solidFill>
                  <a:schemeClr val="accent4">
                    <a:satMod val="105000"/>
                  </a:schemeClr>
                </a:solidFill>
                <a:prstDash val="solid"/>
                <a:round/>
              </a:ln>
              <a:gradFill flip="xy"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  <a:tileRect/>
              </a:gradFill>
              <a:effectLst>
                <a:reflection blurRad="12700" stA="26000" endPos="28000" dist="38100" dir="5400000" sy="-100000" rotWithShape="0"/>
              </a:effectLst>
              <a:latin typeface="굴림"/>
              <a:ea typeface="굴림"/>
              <a:cs typeface="굴림"/>
            </a:endParaRPr>
          </a:p>
          <a:p>
            <a:pPr algn="ctr">
              <a:defRPr lang="ko-KR" altLang="en-US"/>
            </a:pPr>
            <a:endParaRPr lang="ko-KR" altLang="en-US" sz="2400" b="1">
              <a:ln w="12700" cap="flat" cmpd="sng" algn="ctr">
                <a:solidFill>
                  <a:schemeClr val="accent4">
                    <a:satMod val="105000"/>
                  </a:schemeClr>
                </a:solidFill>
                <a:prstDash val="solid"/>
                <a:round/>
              </a:ln>
              <a:gradFill flip="xy"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  <a:tileRect/>
              </a:gradFill>
              <a:effectLst>
                <a:reflection blurRad="12700" stA="26000" endPos="28000" dist="38100" dir="5400000" sy="-100000" rotWithShape="0"/>
              </a:effectLst>
              <a:latin typeface="굴림"/>
              <a:ea typeface="굴림"/>
              <a:cs typeface="굴림"/>
            </a:endParaRPr>
          </a:p>
          <a:p>
            <a:pPr algn="ctr">
              <a:defRPr lang="ko-KR" altLang="en-US"/>
            </a:pPr>
            <a:r>
              <a:rPr lang="ko-KR" altLang="en-US" sz="2400" b="1">
                <a:ln w="12700" cap="flat" cmpd="sng" algn="ctr">
                  <a:solidFill>
                    <a:schemeClr val="accent4">
                      <a:satMod val="105000"/>
                    </a:schemeClr>
                  </a:solidFill>
                  <a:prstDash val="solid"/>
                  <a:round/>
                </a:ln>
                <a:gradFill flip="xy" rotWithShape="1">
                  <a:gsLst>
                    <a:gs pos="0">
                      <a:schemeClr val="accent4">
                        <a:shade val="51000"/>
                        <a:satMod val="130000"/>
                      </a:schemeClr>
                    </a:gs>
                    <a:gs pos="80000">
                      <a:schemeClr val="accent4">
                        <a:shade val="93000"/>
                        <a:satMod val="130000"/>
                      </a:schemeClr>
                    </a:gs>
                    <a:gs pos="100000">
                      <a:schemeClr val="accent4">
                        <a:shade val="94000"/>
                        <a:satMod val="135000"/>
                      </a:schemeClr>
                    </a:gs>
                  </a:gsLst>
                  <a:lin ang="16200000" scaled="0"/>
                  <a:tileRect/>
                </a:gradFill>
                <a:effectLst>
                  <a:reflection blurRad="12700" stA="26000" endPos="28000" dist="38100" dir="5400000" sy="-100000" rotWithShape="0"/>
                </a:effectLst>
                <a:latin typeface="굴림"/>
                <a:ea typeface="굴림"/>
                <a:cs typeface="굴림"/>
              </a:rPr>
              <a:t>혈세낭비 사과하라! </a:t>
            </a:r>
            <a:endParaRPr lang="ko-KR" altLang="en-US" sz="2400" b="1">
              <a:ln w="12700" cap="flat" cmpd="sng" algn="ctr">
                <a:solidFill>
                  <a:schemeClr val="accent4">
                    <a:satMod val="105000"/>
                  </a:schemeClr>
                </a:solidFill>
                <a:prstDash val="solid"/>
                <a:round/>
              </a:ln>
              <a:gradFill flip="xy"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  <a:tileRect/>
              </a:gradFill>
              <a:effectLst>
                <a:reflection blurRad="12700" stA="26000" endPos="28000" dist="38100" dir="5400000" sy="-100000" rotWithShape="0"/>
              </a:effectLst>
              <a:latin typeface="굴림"/>
              <a:ea typeface="굴림"/>
              <a:cs typeface="굴림"/>
            </a:endParaRPr>
          </a:p>
          <a:p>
            <a:pPr algn="ctr">
              <a:defRPr lang="ko-KR" altLang="en-US"/>
            </a:pPr>
            <a:endParaRPr lang="ko-KR" altLang="en-US" sz="2400" b="1">
              <a:ln w="12700" cap="flat" cmpd="sng" algn="ctr">
                <a:solidFill>
                  <a:schemeClr val="accent4">
                    <a:satMod val="105000"/>
                  </a:schemeClr>
                </a:solidFill>
                <a:prstDash val="solid"/>
                <a:round/>
              </a:ln>
              <a:gradFill flip="xy"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  <a:tileRect/>
              </a:gradFill>
              <a:effectLst>
                <a:reflection blurRad="12700" stA="26000" endPos="28000" dist="38100" dir="5400000" sy="-100000" rotWithShape="0"/>
              </a:effectLst>
              <a:latin typeface="굴림"/>
              <a:ea typeface="굴림"/>
              <a:cs typeface="굴림"/>
            </a:endParaRPr>
          </a:p>
          <a:p>
            <a:pPr algn="ctr">
              <a:defRPr lang="ko-KR" altLang="en-US"/>
            </a:pPr>
            <a:r>
              <a:rPr lang="ko-KR" altLang="en-US" sz="2400" b="1">
                <a:ln w="12700" cap="flat" cmpd="sng" algn="ctr">
                  <a:solidFill>
                    <a:schemeClr val="accent4">
                      <a:satMod val="105000"/>
                    </a:schemeClr>
                  </a:solidFill>
                  <a:prstDash val="solid"/>
                  <a:round/>
                </a:ln>
                <a:gradFill flip="xy" rotWithShape="1">
                  <a:gsLst>
                    <a:gs pos="0">
                      <a:schemeClr val="accent4">
                        <a:shade val="51000"/>
                        <a:satMod val="130000"/>
                      </a:schemeClr>
                    </a:gs>
                    <a:gs pos="80000">
                      <a:schemeClr val="accent4">
                        <a:shade val="93000"/>
                        <a:satMod val="130000"/>
                      </a:schemeClr>
                    </a:gs>
                    <a:gs pos="100000">
                      <a:schemeClr val="accent4">
                        <a:shade val="94000"/>
                        <a:satMod val="135000"/>
                      </a:schemeClr>
                    </a:gs>
                  </a:gsLst>
                  <a:lin ang="16200000" scaled="0"/>
                  <a:tileRect/>
                </a:gradFill>
                <a:effectLst>
                  <a:reflection blurRad="12700" stA="26000" endPos="28000" dist="38100" dir="5400000" sy="-100000" rotWithShape="0"/>
                </a:effectLst>
                <a:latin typeface="굴림"/>
                <a:ea typeface="굴림"/>
                <a:cs typeface="굴림"/>
              </a:rPr>
              <a:t>부실사업 책임져라! </a:t>
            </a:r>
            <a:r>
              <a:rPr lang="ko-KR" altLang="en-US" sz="2400" b="1">
                <a:ln w="12700" cap="flat" cmpd="sng" algn="ctr">
                  <a:solidFill>
                    <a:schemeClr val="accent4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50000"/>
                    </a:schemeClr>
                  </a:glow>
                  <a:reflection blurRad="6350" stA="50000" endA="300" endPos="50000" dir="5400000" sy="-100000" algn="bl" rotWithShape="0"/>
                </a:effectLst>
                <a:latin typeface="굴림"/>
                <a:ea typeface="굴림"/>
                <a:cs typeface="굴림"/>
              </a:rPr>
              <a:t>  </a:t>
            </a:r>
            <a:endParaRPr lang="ko-KR" altLang="en-US" sz="2400" b="1">
              <a:ln w="12700" cap="flat" cmpd="sng" algn="ctr">
                <a:solidFill>
                  <a:schemeClr val="accent4"/>
                </a:solidFill>
                <a:prstDash val="solid"/>
                <a:round/>
              </a:ln>
              <a:solidFill>
                <a:schemeClr val="bg1"/>
              </a:solidFill>
              <a:effectLst>
                <a:glow rad="63500">
                  <a:schemeClr val="accent5">
                    <a:satMod val="175000"/>
                    <a:alpha val="50000"/>
                  </a:schemeClr>
                </a:glow>
                <a:reflection blurRad="6350" stA="50000" endA="300" endPos="50000" dir="5400000" sy="-100000" algn="bl" rotWithShape="0"/>
              </a:effectLst>
              <a:latin typeface="굴림"/>
              <a:ea typeface="굴림"/>
              <a:cs typeface="굴림"/>
            </a:endParaRPr>
          </a:p>
          <a:p>
            <a:pPr>
              <a:defRPr lang="ko-KR" altLang="en-US"/>
            </a:pPr>
            <a:endParaRPr lang="ko-KR" altLang="en-US" sz="2400" b="1">
              <a:ln w="12700" cap="flat" cmpd="sng" algn="ctr">
                <a:solidFill>
                  <a:schemeClr val="accent4"/>
                </a:solidFill>
                <a:prstDash val="solid"/>
                <a:round/>
              </a:ln>
              <a:solidFill>
                <a:schemeClr val="bg1"/>
              </a:solidFill>
              <a:effectLst>
                <a:glow rad="63500">
                  <a:schemeClr val="accent5">
                    <a:satMod val="175000"/>
                    <a:alpha val="50000"/>
                  </a:schemeClr>
                </a:glow>
                <a:reflection blurRad="6350" stA="50000" endA="300" endPos="50000" dir="5400000" sy="-100000" algn="bl" rotWithShape="0"/>
              </a:effectLst>
              <a:latin typeface="굴림"/>
              <a:ea typeface="굴림"/>
              <a:cs typeface="굴림"/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얼음">
  <a:themeElements>
    <a:clrScheme name="얼음">
      <a:dk1>
        <a:srgbClr val="5f5f5f"/>
      </a:dk1>
      <a:lt1>
        <a:srgbClr val="ffffff"/>
      </a:lt1>
      <a:dk2>
        <a:srgbClr val="919191"/>
      </a:dk2>
      <a:lt2>
        <a:srgbClr val="d3cfb4"/>
      </a:lt2>
      <a:accent1>
        <a:srgbClr val="27557b"/>
      </a:accent1>
      <a:accent2>
        <a:srgbClr val="2c9dd7"/>
      </a:accent2>
      <a:accent3>
        <a:srgbClr val="c04e71"/>
      </a:accent3>
      <a:accent4>
        <a:srgbClr val="2e539e"/>
      </a:accent4>
      <a:accent5>
        <a:srgbClr val="da93bc"/>
      </a:accent5>
      <a:accent6>
        <a:srgbClr val="bb3783"/>
      </a:accent6>
      <a:hlink>
        <a:srgbClr val="66ffff"/>
      </a:hlink>
      <a:folHlink>
        <a:srgbClr val="660066"/>
      </a:folHlink>
    </a:clrScheme>
    <a:fontScheme name="얼음">
      <a:majorFont>
        <a:latin typeface="Arial"/>
        <a:ea typeface="함초롬돋움"/>
        <a:cs typeface=""/>
      </a:majorFont>
      <a:minorFont>
        <a:latin typeface="Arial"/>
        <a:ea typeface="함초롬돋움"/>
        <a:cs typeface=""/>
      </a:minorFont>
    </a:fontScheme>
    <a:fmtScheme name="얼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5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  <a:lumMod val="2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50800" dist="25400" dir="13500000">
              <a:srgbClr val="000000">
                <a:alpha val="75000"/>
              </a:srgbClr>
            </a:inn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70000"/>
                <a:satMod val="255000"/>
              </a:schemeClr>
            </a:gs>
          </a:gsLst>
          <a:lin ang="5400000" scaled="0"/>
        </a:gradFill>
        <a:gradFill rotWithShape="1">
          <a:gsLst>
            <a:gs pos="52000">
              <a:schemeClr val="phClr">
                <a:tint val="80000"/>
                <a:satMod val="300000"/>
              </a:schemeClr>
            </a:gs>
            <a:gs pos="100000">
              <a:schemeClr val="phClr">
                <a:shade val="20000"/>
                <a:hueMod val="100000"/>
                <a:satMod val="1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601</ep:Words>
  <ep:PresentationFormat>화면 슬라이드 쇼(4:3)</ep:PresentationFormat>
  <ep:Paragraphs>104</ep:Paragraphs>
  <ep:Slides>21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ep:HeadingPairs>
  <ep:TitlesOfParts>
    <vt:vector size="22" baseType="lpstr">
      <vt:lpstr>얼음</vt:lpstr>
      <vt:lpstr>레고랜드 테마파크 조성사업  검증 결과요약</vt:lpstr>
      <vt:lpstr>총괄 요약</vt:lpstr>
      <vt:lpstr>총괄 요약</vt:lpstr>
      <vt:lpstr>총괄 요약</vt:lpstr>
      <vt:lpstr>1. 개발계획의 불확실성</vt:lpstr>
      <vt:lpstr>2. LL개발, 자본금 미달-고갈</vt:lpstr>
      <vt:lpstr>3. 부지활용 계획, 부동산 분양사업</vt:lpstr>
      <vt:lpstr>4. 수익성의 진실</vt:lpstr>
      <vt:lpstr>4. 수익성의 진실</vt:lpstr>
      <vt:lpstr>4. 수익성의 진실</vt:lpstr>
      <vt:lpstr>4. 수익성의 진실</vt:lpstr>
      <vt:lpstr>5. 불공정 계약</vt:lpstr>
      <vt:lpstr>5. 불공정 계약</vt:lpstr>
      <vt:lpstr>6. LL개발 설립 목표 상실</vt:lpstr>
      <vt:lpstr>7. LL개발 방만 경영</vt:lpstr>
      <vt:lpstr>8. 중도 역사 유적의 훼손</vt:lpstr>
      <vt:lpstr>8. 중도 역사 유적의 훼손</vt:lpstr>
      <vt:lpstr>8. 중도 역사 유적의 훼손</vt:lpstr>
      <vt:lpstr>8. 중도 역사 유적의 훼손</vt:lpstr>
      <vt:lpstr>9. 맺음 말: 레고랜드 테마파크 사업 정상추진 가능한가?</vt:lpstr>
      <vt:lpstr>9. 맺음 말: 레고랜드 테마파크 사업 정상추진 가능한가?</vt:lpstr>
    </vt:vector>
  </ep:TitlesOfParts>
  <ep:HyperlinkBase/>
  <ep:Application>Hancom Office Hanshow 2014</ep:Application>
  <ep:AppVersion>0901.0000.01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2018-03-13T12:41:18.381</dcterms:created>
  <dc:creator>권용범</dc:creator>
  <cp:lastModifiedBy>권용범</cp:lastModifiedBy>
  <dcterms:modified xsi:type="dcterms:W3CDTF">2018-03-13T15:58:52.565</dcterms:modified>
  <cp:revision>24</cp:revision>
  <dc:title>레고랜드 조성사업  검증 결과요약</dc:title>
</cp:coreProperties>
</file>