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8" r:id="rId6"/>
    <p:sldId id="270" r:id="rId7"/>
    <p:sldId id="271" r:id="rId8"/>
    <p:sldId id="269" r:id="rId9"/>
    <p:sldId id="263" r:id="rId10"/>
    <p:sldId id="267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03" y="3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4BAB-ABE3-49E9-B195-E5BA3E85C25A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BA2E-FFE6-456A-AB35-38DA02A849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889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4BAB-ABE3-49E9-B195-E5BA3E85C25A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BA2E-FFE6-456A-AB35-38DA02A849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2305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4BAB-ABE3-49E9-B195-E5BA3E85C25A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BA2E-FFE6-456A-AB35-38DA02A849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7184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4BAB-ABE3-49E9-B195-E5BA3E85C25A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BA2E-FFE6-456A-AB35-38DA02A849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669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4BAB-ABE3-49E9-B195-E5BA3E85C25A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BA2E-FFE6-456A-AB35-38DA02A849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1453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4BAB-ABE3-49E9-B195-E5BA3E85C25A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BA2E-FFE6-456A-AB35-38DA02A849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534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4BAB-ABE3-49E9-B195-E5BA3E85C25A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BA2E-FFE6-456A-AB35-38DA02A849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1290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4BAB-ABE3-49E9-B195-E5BA3E85C25A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BA2E-FFE6-456A-AB35-38DA02A849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5145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4BAB-ABE3-49E9-B195-E5BA3E85C25A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BA2E-FFE6-456A-AB35-38DA02A849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340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4BAB-ABE3-49E9-B195-E5BA3E85C25A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BA2E-FFE6-456A-AB35-38DA02A849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8297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4BAB-ABE3-49E9-B195-E5BA3E85C25A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0BA2E-FFE6-456A-AB35-38DA02A849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466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64BAB-ABE3-49E9-B195-E5BA3E85C25A}" type="datetimeFigureOut">
              <a:rPr lang="ko-KR" altLang="en-US" smtClean="0"/>
              <a:t>2024-08-13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0BA2E-FFE6-456A-AB35-38DA02A849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93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299230"/>
            <a:ext cx="12192000" cy="1078970"/>
          </a:xfrm>
        </p:spPr>
        <p:txBody>
          <a:bodyPr anchor="ctr">
            <a:normAutofit/>
          </a:bodyPr>
          <a:lstStyle/>
          <a:p>
            <a:r>
              <a:rPr lang="ko-KR" altLang="en-US" sz="3600" b="1" dirty="0" smtClean="0"/>
              <a:t>캠프페이지 도시재생 </a:t>
            </a:r>
            <a:r>
              <a:rPr lang="ko-KR" altLang="en-US" sz="3600" b="1" dirty="0" err="1" smtClean="0"/>
              <a:t>혁신지구</a:t>
            </a:r>
            <a:r>
              <a:rPr lang="ko-KR" altLang="en-US" sz="3600" b="1" dirty="0" smtClean="0"/>
              <a:t> 사업 계획의 문제</a:t>
            </a:r>
            <a:endParaRPr lang="ko-KR" altLang="en-US" sz="36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5689599"/>
            <a:ext cx="9144000" cy="643467"/>
          </a:xfrm>
        </p:spPr>
        <p:txBody>
          <a:bodyPr anchor="ctr"/>
          <a:lstStyle/>
          <a:p>
            <a:r>
              <a:rPr lang="ko-KR" altLang="en-US" dirty="0" err="1" smtClean="0"/>
              <a:t>춘천시민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•</a:t>
            </a:r>
            <a:r>
              <a:rPr lang="ko-KR" altLang="en-US" dirty="0" smtClean="0"/>
              <a:t>사회단체네트워크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119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187326"/>
            <a:ext cx="10515600" cy="862542"/>
          </a:xfrm>
        </p:spPr>
        <p:txBody>
          <a:bodyPr>
            <a:normAutofit/>
          </a:bodyPr>
          <a:lstStyle/>
          <a:p>
            <a:r>
              <a:rPr lang="ko-KR" altLang="en-US" sz="3200" dirty="0" smtClean="0"/>
              <a:t>시민</a:t>
            </a:r>
            <a:r>
              <a:rPr lang="en-US" altLang="ko-KR" sz="3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•</a:t>
            </a:r>
            <a:r>
              <a:rPr lang="ko-KR" altLang="en-US" sz="3200" dirty="0" smtClean="0"/>
              <a:t>시의회 의견 수렴절차를 거친 계획안을 전면 부정</a:t>
            </a:r>
            <a:endParaRPr lang="ko-KR" alt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871133" y="6366933"/>
            <a:ext cx="8509000" cy="372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자연녹지지역을 해제하고 일반상업지역과 </a:t>
            </a:r>
            <a:r>
              <a:rPr lang="ko-KR" altLang="en-US" dirty="0"/>
              <a:t>준</a:t>
            </a:r>
            <a:r>
              <a:rPr lang="ko-KR" altLang="en-US" dirty="0" smtClean="0"/>
              <a:t>주거지역으로 변경</a:t>
            </a:r>
            <a:endParaRPr lang="ko-KR" altLang="en-US" dirty="0"/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12" y="964332"/>
            <a:ext cx="9809855" cy="5310178"/>
          </a:xfrm>
        </p:spPr>
      </p:pic>
    </p:spTree>
    <p:extLst>
      <p:ext uri="{BB962C8B-B14F-4D97-AF65-F5344CB8AC3E}">
        <p14:creationId xmlns:p14="http://schemas.microsoft.com/office/powerpoint/2010/main" val="337477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5182" y="153459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캠프페이지 시민복합공원 조성 기본 계획안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>(2018.1, </a:t>
            </a:r>
            <a:r>
              <a:rPr lang="ko-KR" altLang="en-US" sz="2800" dirty="0" smtClean="0"/>
              <a:t>춘천시</a:t>
            </a:r>
            <a:r>
              <a:rPr lang="en-US" altLang="ko-KR" sz="2800" dirty="0" smtClean="0"/>
              <a:t>) </a:t>
            </a:r>
            <a:endParaRPr lang="ko-KR" altLang="en-US" sz="2800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65" y="1634067"/>
            <a:ext cx="12178035" cy="522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9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332" y="365125"/>
            <a:ext cx="11029335" cy="650875"/>
          </a:xfrm>
        </p:spPr>
        <p:txBody>
          <a:bodyPr>
            <a:normAutofit/>
          </a:bodyPr>
          <a:lstStyle/>
          <a:p>
            <a:pPr algn="ctr"/>
            <a:r>
              <a:rPr lang="ko-KR" altLang="en-US" sz="3200" dirty="0" smtClean="0"/>
              <a:t>캠프페이지 도시재생혁신지구</a:t>
            </a:r>
            <a:r>
              <a:rPr lang="en-US" altLang="ko-KR" sz="3200" dirty="0" smtClean="0"/>
              <a:t>, 4</a:t>
            </a:r>
            <a:r>
              <a:rPr lang="ko-KR" altLang="en-US" sz="3200" dirty="0" smtClean="0"/>
              <a:t>년짜리 행정 권력의 폭거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87794"/>
            <a:ext cx="10515600" cy="4050890"/>
          </a:xfrm>
        </p:spPr>
        <p:txBody>
          <a:bodyPr/>
          <a:lstStyle/>
          <a:p>
            <a:r>
              <a:rPr lang="ko-KR" altLang="en-US" dirty="0" smtClean="0"/>
              <a:t>육동한 시장의 도 넘은 자기부정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</a:t>
            </a:r>
            <a:r>
              <a:rPr lang="ko-KR" altLang="en-US" sz="2400" dirty="0" smtClean="0"/>
              <a:t>육동한 시장은 지난해 지속가능발전토론회장에서 도심내 고층빌딩 신축을 불허하겠다며 시장이 정책기조를 바꾸는 것은 굉장히 어려운 일이지만 </a:t>
            </a:r>
            <a:r>
              <a:rPr lang="ko-KR" altLang="en-US" sz="2400" dirty="0" err="1" smtClean="0"/>
              <a:t>도심내에</a:t>
            </a:r>
            <a:r>
              <a:rPr lang="ko-KR" altLang="en-US" sz="2400" dirty="0" smtClean="0"/>
              <a:t> 고층 건물을 짓는 것은 </a:t>
            </a:r>
            <a:r>
              <a:rPr lang="ko-KR" altLang="en-US" sz="2400" dirty="0" err="1" smtClean="0"/>
              <a:t>봉의산을</a:t>
            </a:r>
            <a:r>
              <a:rPr lang="ko-KR" altLang="en-US" sz="2400" dirty="0" smtClean="0"/>
              <a:t> 사라지게 하는 것으로 절대로 수용할 수 없다고 주장한 바 있음</a:t>
            </a:r>
            <a:r>
              <a:rPr lang="en-US" altLang="ko-KR" sz="2400" dirty="0" smtClean="0"/>
              <a:t>. </a:t>
            </a:r>
          </a:p>
          <a:p>
            <a:pPr marL="0" indent="0">
              <a:buNone/>
            </a:pP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 smtClean="0"/>
              <a:t>  </a:t>
            </a:r>
            <a:r>
              <a:rPr lang="ko-KR" altLang="en-US" sz="2400" dirty="0" err="1" smtClean="0"/>
              <a:t>춘고</a:t>
            </a:r>
            <a:r>
              <a:rPr lang="ko-KR" altLang="en-US" sz="2400" dirty="0" smtClean="0"/>
              <a:t> 앞 </a:t>
            </a:r>
            <a:r>
              <a:rPr lang="en-US" altLang="ko-KR" sz="2400" dirty="0" smtClean="0"/>
              <a:t>25</a:t>
            </a:r>
            <a:r>
              <a:rPr lang="ko-KR" altLang="en-US" sz="2400" dirty="0" smtClean="0"/>
              <a:t>층 오피스텔 신축은 시민 반대와 춘천시의 기조로 인해 인허가가 나지 않고 있으나 춘천시는 캠프페이지에 최고 </a:t>
            </a:r>
            <a:r>
              <a:rPr lang="en-US" altLang="ko-KR" sz="2400" dirty="0" smtClean="0"/>
              <a:t>39</a:t>
            </a:r>
            <a:r>
              <a:rPr lang="ko-KR" altLang="en-US" sz="2400" dirty="0" smtClean="0"/>
              <a:t>층의 상업시설을 건축하겠다는 자기부정의 정책을 통해 행정 권력의 폭거를 자행하려 함</a:t>
            </a:r>
            <a:r>
              <a:rPr lang="en-US" altLang="ko-KR" sz="2400" dirty="0" smtClean="0"/>
              <a:t>.</a:t>
            </a:r>
            <a:r>
              <a:rPr lang="ko-KR" altLang="en-US" sz="2400" dirty="0" smtClean="0"/>
              <a:t> </a:t>
            </a:r>
            <a:endParaRPr lang="en-US" altLang="ko-KR" sz="2400" dirty="0" smtClean="0"/>
          </a:p>
          <a:p>
            <a:pPr marL="0" indent="0">
              <a:buNone/>
            </a:pP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053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778" y="1327355"/>
            <a:ext cx="9305050" cy="5351317"/>
          </a:xfrm>
        </p:spPr>
      </p:pic>
      <p:sp>
        <p:nvSpPr>
          <p:cNvPr id="5" name="TextBox 4"/>
          <p:cNvSpPr txBox="1"/>
          <p:nvPr/>
        </p:nvSpPr>
        <p:spPr>
          <a:xfrm>
            <a:off x="1632152" y="147484"/>
            <a:ext cx="8809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smtClean="0">
                <a:latin typeface="+mj-lt"/>
              </a:rPr>
              <a:t>누구도 책임 질</a:t>
            </a:r>
            <a:r>
              <a:rPr lang="en-US" altLang="ko-KR" sz="3200" dirty="0" smtClean="0">
                <a:latin typeface="+mj-lt"/>
              </a:rPr>
              <a:t> </a:t>
            </a:r>
            <a:r>
              <a:rPr lang="ko-KR" altLang="en-US" sz="3200" dirty="0" smtClean="0">
                <a:latin typeface="+mj-lt"/>
              </a:rPr>
              <a:t>수 없는 사업구조</a:t>
            </a:r>
            <a:endParaRPr lang="ko-KR" alt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780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286469"/>
            <a:ext cx="10515600" cy="650875"/>
          </a:xfrm>
        </p:spPr>
        <p:txBody>
          <a:bodyPr>
            <a:normAutofit/>
          </a:bodyPr>
          <a:lstStyle/>
          <a:p>
            <a:pPr algn="ctr"/>
            <a:r>
              <a:rPr lang="ko-KR" altLang="en-US" sz="3200" dirty="0" smtClean="0"/>
              <a:t>캠프페이지 도시재생 </a:t>
            </a:r>
            <a:r>
              <a:rPr lang="ko-KR" altLang="en-US" sz="3200" dirty="0" err="1" smtClean="0"/>
              <a:t>혁신지구</a:t>
            </a:r>
            <a:r>
              <a:rPr lang="ko-KR" altLang="en-US" sz="3200" dirty="0" smtClean="0"/>
              <a:t> 사업 구조의 문제</a:t>
            </a:r>
            <a:endParaRPr lang="ko-KR" altLang="en-US" sz="32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64" y="1109134"/>
            <a:ext cx="5797797" cy="5608052"/>
          </a:xfrm>
        </p:spPr>
      </p:pic>
      <p:sp>
        <p:nvSpPr>
          <p:cNvPr id="6" name="TextBox 5"/>
          <p:cNvSpPr txBox="1"/>
          <p:nvPr/>
        </p:nvSpPr>
        <p:spPr>
          <a:xfrm>
            <a:off x="7035800" y="1374003"/>
            <a:ext cx="463126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도시재생 </a:t>
            </a:r>
            <a:r>
              <a:rPr lang="ko-KR" altLang="en-US" dirty="0" err="1" smtClean="0"/>
              <a:t>혁신지구는</a:t>
            </a:r>
            <a:r>
              <a:rPr lang="ko-KR" altLang="en-US" dirty="0" smtClean="0"/>
              <a:t> 춘천시가 대주주로 참여하는 부동산 개발투자회사</a:t>
            </a:r>
            <a:r>
              <a:rPr lang="en-US" altLang="ko-KR" dirty="0" smtClean="0"/>
              <a:t>(</a:t>
            </a:r>
            <a:r>
              <a:rPr lang="ko-KR" altLang="en-US" dirty="0" smtClean="0"/>
              <a:t>리츠</a:t>
            </a:r>
            <a:r>
              <a:rPr lang="en-US" altLang="ko-KR" dirty="0" smtClean="0"/>
              <a:t>)</a:t>
            </a:r>
            <a:r>
              <a:rPr lang="ko-KR" altLang="en-US" dirty="0" smtClean="0"/>
              <a:t>가 자금을 조달해 시행사에 지원하는 방식으로 명목상은 사업시행자가 춘천시처럼 보이지만 실제 건설 분야를 담당하는 주체는 </a:t>
            </a:r>
            <a:r>
              <a:rPr lang="en-US" altLang="ko-KR" dirty="0" smtClean="0"/>
              <a:t>3%</a:t>
            </a:r>
            <a:r>
              <a:rPr lang="ko-KR" altLang="en-US" dirty="0" smtClean="0"/>
              <a:t>를 출자하는 민간업체로 봐야 함</a:t>
            </a:r>
            <a:r>
              <a:rPr lang="en-US" altLang="ko-KR" dirty="0" smtClean="0"/>
              <a:t>. </a:t>
            </a:r>
          </a:p>
          <a:p>
            <a:endParaRPr lang="en-US" altLang="ko-KR" dirty="0"/>
          </a:p>
          <a:p>
            <a:r>
              <a:rPr lang="ko-KR" altLang="en-US" dirty="0" smtClean="0"/>
              <a:t>서울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부산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인천 대전 등 대도시와 한국토지주택공사가 설립 운영하는 리츠는 각 대도시의 개발공사가 시행사가 되지만 춘천시는 춘천도시공사의 재무건전성 문제로 </a:t>
            </a:r>
            <a:r>
              <a:rPr lang="ko-KR" altLang="en-US" dirty="0" err="1" smtClean="0"/>
              <a:t>시행사업을</a:t>
            </a:r>
            <a:r>
              <a:rPr lang="ko-KR" altLang="en-US" dirty="0" smtClean="0"/>
              <a:t> 할 수 없으므로 민간이 참여하는 특수목적법인을 설립해 운영할 수밖에 없음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r>
              <a:rPr lang="en-US" altLang="ko-KR" dirty="0" smtClean="0"/>
              <a:t> </a:t>
            </a:r>
          </a:p>
          <a:p>
            <a:endParaRPr lang="en-US" altLang="ko-KR" dirty="0"/>
          </a:p>
          <a:p>
            <a:r>
              <a:rPr lang="en-US" altLang="ko-KR" dirty="0" smtClean="0"/>
              <a:t>231</a:t>
            </a:r>
            <a:r>
              <a:rPr lang="ko-KR" altLang="en-US" dirty="0" smtClean="0"/>
              <a:t>억원을 출자하는 민간출자사는 사실상 </a:t>
            </a:r>
            <a:r>
              <a:rPr lang="en-US" altLang="ko-KR" dirty="0" smtClean="0"/>
              <a:t>2</a:t>
            </a:r>
            <a:r>
              <a:rPr lang="ko-KR" altLang="en-US" dirty="0" smtClean="0"/>
              <a:t>조 </a:t>
            </a:r>
            <a:r>
              <a:rPr lang="en-US" altLang="ko-KR" dirty="0" smtClean="0"/>
              <a:t>7</a:t>
            </a:r>
            <a:r>
              <a:rPr lang="ko-KR" altLang="en-US" dirty="0" smtClean="0"/>
              <a:t>천억원이 넘는 건설사업의 모든 </a:t>
            </a:r>
            <a:r>
              <a:rPr lang="ko-KR" altLang="en-US" dirty="0" err="1" smtClean="0"/>
              <a:t>시행권리를</a:t>
            </a:r>
            <a:r>
              <a:rPr lang="ko-KR" altLang="en-US" dirty="0" smtClean="0"/>
              <a:t> 가지는 구조이지만 춘천시는 이에 대해 정확한 내용을 알리지 않고 있음</a:t>
            </a:r>
            <a:r>
              <a:rPr lang="en-US" altLang="ko-KR" dirty="0" smtClean="0"/>
              <a:t>.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757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188149"/>
            <a:ext cx="10515600" cy="879475"/>
          </a:xfrm>
        </p:spPr>
        <p:txBody>
          <a:bodyPr>
            <a:normAutofit/>
          </a:bodyPr>
          <a:lstStyle/>
          <a:p>
            <a:pPr algn="ctr"/>
            <a:r>
              <a:rPr lang="ko-KR" altLang="en-US" sz="3200" dirty="0" smtClean="0"/>
              <a:t>원도심 </a:t>
            </a:r>
            <a:r>
              <a:rPr lang="ko-KR" altLang="en-US" sz="3200" dirty="0"/>
              <a:t>활</a:t>
            </a:r>
            <a:r>
              <a:rPr lang="ko-KR" altLang="en-US" sz="3200" dirty="0" smtClean="0"/>
              <a:t>성화가 아닌 원도심 상권 붕괴 초래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3800" y="1244600"/>
            <a:ext cx="7044267" cy="5210175"/>
          </a:xfrm>
        </p:spPr>
        <p:txBody>
          <a:bodyPr>
            <a:normAutofit/>
          </a:bodyPr>
          <a:lstStyle/>
          <a:p>
            <a:r>
              <a:rPr lang="ko-KR" altLang="en-US" sz="2400" dirty="0" err="1" smtClean="0"/>
              <a:t>복합지구</a:t>
            </a:r>
            <a:r>
              <a:rPr lang="ko-KR" altLang="en-US" sz="2400" dirty="0" smtClean="0"/>
              <a:t> 내 상업시설은 전용면적 기준 </a:t>
            </a:r>
            <a:r>
              <a:rPr lang="en-US" altLang="ko-KR" sz="2400" dirty="0" smtClean="0"/>
              <a:t>22,599</a:t>
            </a:r>
            <a:r>
              <a:rPr lang="ko-KR" altLang="en-US" sz="2400" dirty="0" smtClean="0"/>
              <a:t>평</a:t>
            </a:r>
            <a:endParaRPr lang="en-US" altLang="ko-KR" sz="2400" dirty="0" smtClean="0"/>
          </a:p>
          <a:p>
            <a:r>
              <a:rPr lang="ko-KR" altLang="en-US" sz="2400" dirty="0" smtClean="0"/>
              <a:t>전용면적 </a:t>
            </a:r>
            <a:r>
              <a:rPr lang="en-US" altLang="ko-KR" sz="2400" dirty="0" smtClean="0"/>
              <a:t>20</a:t>
            </a:r>
            <a:r>
              <a:rPr lang="ko-KR" altLang="en-US" sz="2400" dirty="0" smtClean="0"/>
              <a:t>평 상가 </a:t>
            </a:r>
            <a:r>
              <a:rPr lang="en-US" altLang="ko-KR" sz="2400" dirty="0" smtClean="0"/>
              <a:t>1,130</a:t>
            </a:r>
            <a:r>
              <a:rPr lang="ko-KR" altLang="en-US" sz="2400" dirty="0" smtClean="0"/>
              <a:t>개 도입 가능</a:t>
            </a:r>
            <a:endParaRPr lang="en-US" altLang="ko-KR" sz="2400" dirty="0" smtClean="0"/>
          </a:p>
          <a:p>
            <a:r>
              <a:rPr lang="ko-KR" altLang="en-US" sz="2400" dirty="0" smtClean="0"/>
              <a:t>자영업 포화상태인 춘천시에 새로운 상가 </a:t>
            </a:r>
            <a:r>
              <a:rPr lang="en-US" altLang="ko-KR" sz="2400" dirty="0" smtClean="0"/>
              <a:t>1,130</a:t>
            </a:r>
            <a:r>
              <a:rPr lang="ko-KR" altLang="en-US" sz="2400" dirty="0" smtClean="0"/>
              <a:t>개 건설은 원도심 상권 붕괴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및 소규모 자영업자의 파멸을 불러올 것</a:t>
            </a:r>
            <a:r>
              <a:rPr lang="en-US" altLang="ko-KR" sz="2400" dirty="0" smtClean="0"/>
              <a:t>.</a:t>
            </a:r>
            <a:r>
              <a:rPr lang="ko-KR" altLang="en-US" sz="2400" dirty="0" smtClean="0"/>
              <a:t> </a:t>
            </a:r>
            <a:endParaRPr lang="en-US" altLang="ko-KR" sz="2400" dirty="0" smtClean="0"/>
          </a:p>
          <a:p>
            <a:endParaRPr lang="en-US" altLang="ko-KR" sz="2400" dirty="0"/>
          </a:p>
          <a:p>
            <a:r>
              <a:rPr lang="ko-KR" altLang="en-US" sz="2400" dirty="0" smtClean="0"/>
              <a:t>전용면적 </a:t>
            </a:r>
            <a:r>
              <a:rPr lang="en-US" altLang="ko-KR" sz="2400" dirty="0" smtClean="0"/>
              <a:t>20</a:t>
            </a:r>
            <a:r>
              <a:rPr lang="ko-KR" altLang="en-US" sz="2400" dirty="0" smtClean="0"/>
              <a:t>평 상가 </a:t>
            </a:r>
            <a:r>
              <a:rPr lang="en-US" altLang="ko-KR" sz="2400" dirty="0" smtClean="0"/>
              <a:t>1</a:t>
            </a:r>
            <a:r>
              <a:rPr lang="ko-KR" altLang="en-US" sz="2400" dirty="0" err="1" smtClean="0"/>
              <a:t>개소당</a:t>
            </a:r>
            <a:r>
              <a:rPr lang="ko-KR" altLang="en-US" sz="2400" dirty="0" smtClean="0"/>
              <a:t> 임대료는 </a:t>
            </a:r>
            <a:r>
              <a:rPr lang="ko-KR" altLang="en-US" sz="2400" dirty="0" err="1"/>
              <a:t>평</a:t>
            </a:r>
            <a:r>
              <a:rPr lang="ko-KR" altLang="en-US" sz="2400" dirty="0" err="1" smtClean="0"/>
              <a:t>균보증금</a:t>
            </a:r>
            <a:r>
              <a:rPr lang="ko-KR" altLang="en-US" sz="2400" dirty="0" smtClean="0"/>
              <a:t> 약 </a:t>
            </a:r>
            <a:r>
              <a:rPr lang="en-US" altLang="ko-KR" sz="2400" dirty="0" smtClean="0"/>
              <a:t>3</a:t>
            </a:r>
            <a:r>
              <a:rPr lang="ko-KR" altLang="en-US" sz="2400" dirty="0" smtClean="0"/>
              <a:t>천만원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 평균 월 임대료 약 </a:t>
            </a:r>
            <a:r>
              <a:rPr lang="en-US" altLang="ko-KR" sz="2400" dirty="0" smtClean="0"/>
              <a:t>170</a:t>
            </a:r>
            <a:r>
              <a:rPr lang="ko-KR" altLang="en-US" sz="2400" dirty="0" smtClean="0"/>
              <a:t>만원 수준으로 춘천시내 소규모 자영업자들이 강담 할 수준이 아님</a:t>
            </a:r>
            <a:r>
              <a:rPr lang="en-US" altLang="ko-KR" sz="2400" dirty="0" smtClean="0"/>
              <a:t>.</a:t>
            </a:r>
          </a:p>
          <a:p>
            <a:r>
              <a:rPr lang="ko-KR" altLang="en-US" sz="2400" dirty="0"/>
              <a:t>상업시설에 대한 지역 주민 임대료 할인 지원은 </a:t>
            </a:r>
            <a:r>
              <a:rPr lang="en-US" altLang="ko-KR" sz="2400" dirty="0"/>
              <a:t>10%</a:t>
            </a:r>
            <a:r>
              <a:rPr lang="ko-KR" altLang="en-US" sz="2400" dirty="0"/>
              <a:t>에 지나지 </a:t>
            </a:r>
            <a:r>
              <a:rPr lang="ko-KR" altLang="en-US" sz="2400" dirty="0" smtClean="0"/>
              <a:t>않음</a:t>
            </a:r>
            <a:endParaRPr lang="en-US" altLang="ko-KR" sz="2400" dirty="0"/>
          </a:p>
          <a:p>
            <a:r>
              <a:rPr lang="ko-KR" altLang="en-US" sz="2400" dirty="0" smtClean="0"/>
              <a:t>부동산 투기만 부추기는 꼴이 될 수밖에 없음</a:t>
            </a:r>
            <a:r>
              <a:rPr lang="en-US" altLang="ko-KR" sz="2400" dirty="0" smtClean="0"/>
              <a:t>.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 </a:t>
            </a:r>
            <a:endParaRPr lang="ko-KR" altLang="en-US" sz="2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24" y="1303867"/>
            <a:ext cx="4841975" cy="515090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79400" y="5731933"/>
            <a:ext cx="4724399" cy="32173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34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1667" y="315965"/>
            <a:ext cx="11068665" cy="893404"/>
          </a:xfrm>
        </p:spPr>
        <p:txBody>
          <a:bodyPr>
            <a:normAutofit/>
          </a:bodyPr>
          <a:lstStyle/>
          <a:p>
            <a:pPr algn="ctr"/>
            <a:r>
              <a:rPr lang="ko-KR" altLang="en-US" sz="3200" dirty="0" smtClean="0"/>
              <a:t>땅 주고 돈 대주고 수익은커녕 원금도 안 받아도 </a:t>
            </a:r>
            <a:r>
              <a:rPr lang="ko-KR" altLang="en-US" sz="3200" dirty="0" smtClean="0"/>
              <a:t>괜찮다</a:t>
            </a:r>
            <a:r>
              <a:rPr lang="en-US" altLang="ko-KR" sz="3200" dirty="0" smtClean="0"/>
              <a:t>?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3</a:t>
            </a:r>
            <a:r>
              <a:rPr lang="ko-KR" altLang="en-US" sz="2400" dirty="0" smtClean="0"/>
              <a:t>천</a:t>
            </a:r>
            <a:r>
              <a:rPr lang="en-US" altLang="ko-KR" sz="2400" dirty="0" smtClean="0"/>
              <a:t>660</a:t>
            </a:r>
            <a:r>
              <a:rPr lang="ko-KR" altLang="en-US" sz="2400" dirty="0" smtClean="0"/>
              <a:t>억원을 출자하는 춘천시는 배당 우선순위 꼴찌</a:t>
            </a:r>
            <a:endParaRPr lang="en-US" altLang="ko-KR" sz="2400" dirty="0" smtClean="0"/>
          </a:p>
          <a:p>
            <a:r>
              <a:rPr lang="ko-KR" altLang="en-US" sz="2400" dirty="0" smtClean="0"/>
              <a:t>주택도시기금은 우선주 배정으로 투자이익에서 우선 순위 배정 </a:t>
            </a:r>
            <a:endParaRPr lang="en-US" altLang="ko-KR" sz="2400" dirty="0" smtClean="0"/>
          </a:p>
          <a:p>
            <a:r>
              <a:rPr lang="en-US" altLang="ko-KR" sz="2400" dirty="0" smtClean="0"/>
              <a:t>231</a:t>
            </a:r>
            <a:r>
              <a:rPr lang="ko-KR" altLang="en-US" sz="2400" dirty="0" smtClean="0"/>
              <a:t>억원을 출자하는 민간은 우선주 배정으로 배당 순위 </a:t>
            </a:r>
            <a:r>
              <a:rPr lang="en-US" altLang="ko-KR" sz="2400" dirty="0" smtClean="0"/>
              <a:t>2</a:t>
            </a:r>
            <a:r>
              <a:rPr lang="ko-KR" altLang="en-US" sz="2400" dirty="0" smtClean="0"/>
              <a:t>순위</a:t>
            </a:r>
            <a:endParaRPr lang="en-US" altLang="ko-KR" sz="2400" dirty="0" smtClean="0"/>
          </a:p>
          <a:p>
            <a:endParaRPr lang="en-US" altLang="ko-KR" sz="2400" dirty="0"/>
          </a:p>
          <a:p>
            <a:r>
              <a:rPr lang="ko-KR" altLang="en-US" sz="2400" dirty="0" smtClean="0"/>
              <a:t>춘천시의 출자금 </a:t>
            </a:r>
            <a:r>
              <a:rPr lang="en-US" altLang="ko-KR" sz="2400" dirty="0" smtClean="0"/>
              <a:t>3</a:t>
            </a:r>
            <a:r>
              <a:rPr lang="ko-KR" altLang="en-US" sz="2400" dirty="0" smtClean="0"/>
              <a:t>천</a:t>
            </a:r>
            <a:r>
              <a:rPr lang="en-US" altLang="ko-KR" sz="2400" dirty="0" smtClean="0"/>
              <a:t>660</a:t>
            </a:r>
            <a:r>
              <a:rPr lang="ko-KR" altLang="en-US" sz="2400" dirty="0" smtClean="0"/>
              <a:t>억원은 사업 종료인 </a:t>
            </a:r>
            <a:r>
              <a:rPr lang="en-US" altLang="ko-KR" sz="2400" dirty="0" smtClean="0"/>
              <a:t>2051</a:t>
            </a:r>
            <a:r>
              <a:rPr lang="ko-KR" altLang="en-US" sz="2400" dirty="0" smtClean="0"/>
              <a:t>년까지 한 푼도 받을 수 없으며 이익이 남지 </a:t>
            </a:r>
            <a:r>
              <a:rPr lang="ko-KR" altLang="en-US" sz="2400" dirty="0"/>
              <a:t>않</a:t>
            </a:r>
            <a:r>
              <a:rPr lang="ko-KR" altLang="en-US" sz="2400" dirty="0" smtClean="0"/>
              <a:t>으면 출자금 전체를 받을 수 없는 구조임</a:t>
            </a:r>
            <a:r>
              <a:rPr lang="en-US" altLang="ko-KR" sz="2400" dirty="0" smtClean="0"/>
              <a:t>. </a:t>
            </a:r>
          </a:p>
          <a:p>
            <a:endParaRPr lang="en-US" altLang="ko-KR" sz="2400" dirty="0"/>
          </a:p>
          <a:p>
            <a:r>
              <a:rPr lang="ko-KR" altLang="en-US" sz="2400" dirty="0" smtClean="0"/>
              <a:t>어렵게 찾은 캠프페이지 부지 날려먹고 </a:t>
            </a:r>
            <a:r>
              <a:rPr lang="ko-KR" altLang="en-US" sz="2400" dirty="0" err="1" smtClean="0"/>
              <a:t>수천억원의</a:t>
            </a:r>
            <a:r>
              <a:rPr lang="ko-KR" altLang="en-US" sz="2400" dirty="0" smtClean="0"/>
              <a:t> 혈세를 탕진할 우려가 높음</a:t>
            </a:r>
            <a:r>
              <a:rPr lang="en-US" altLang="ko-KR" sz="2400" dirty="0" smtClean="0"/>
              <a:t>. 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5937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7942"/>
          </a:xfrm>
        </p:spPr>
        <p:txBody>
          <a:bodyPr>
            <a:normAutofit/>
          </a:bodyPr>
          <a:lstStyle/>
          <a:p>
            <a:pPr algn="ctr"/>
            <a:r>
              <a:rPr lang="ko-KR" altLang="en-US" sz="3200" dirty="0" smtClean="0"/>
              <a:t>땅 주고 돈 대주고 임대료까지 지불하는 춘천시는 </a:t>
            </a:r>
            <a:r>
              <a:rPr lang="ko-KR" altLang="en-US" sz="3200" dirty="0" err="1" smtClean="0"/>
              <a:t>호갱</a:t>
            </a:r>
            <a:r>
              <a:rPr lang="en-US" altLang="ko-KR" sz="3200" dirty="0" smtClean="0"/>
              <a:t>?</a:t>
            </a:r>
            <a:endParaRPr lang="ko-KR" altLang="en-US" sz="32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28" y="1783292"/>
            <a:ext cx="5896144" cy="4351338"/>
          </a:xfrm>
        </p:spPr>
      </p:pic>
      <p:sp>
        <p:nvSpPr>
          <p:cNvPr id="6" name="TextBox 5"/>
          <p:cNvSpPr txBox="1"/>
          <p:nvPr/>
        </p:nvSpPr>
        <p:spPr>
          <a:xfrm>
            <a:off x="6578600" y="1434795"/>
            <a:ext cx="534246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사업계획에서 제시하는 </a:t>
            </a:r>
            <a:r>
              <a:rPr lang="ko-KR" altLang="en-US" dirty="0" err="1" smtClean="0"/>
              <a:t>수익구조중</a:t>
            </a:r>
            <a:r>
              <a:rPr lang="ko-KR" altLang="en-US" dirty="0" smtClean="0"/>
              <a:t> </a:t>
            </a:r>
            <a:r>
              <a:rPr lang="ko-KR" altLang="en-US" dirty="0" smtClean="0"/>
              <a:t>임대료 수입을 보면 가장 많은 비중을 차지하는 임대료가 주차장이며 춘천시와 </a:t>
            </a:r>
            <a:r>
              <a:rPr lang="ko-KR" altLang="en-US" dirty="0" smtClean="0"/>
              <a:t>국가가 건설비용의 </a:t>
            </a:r>
            <a:r>
              <a:rPr lang="en-US" altLang="ko-KR" dirty="0" smtClean="0"/>
              <a:t>60%</a:t>
            </a:r>
            <a:r>
              <a:rPr lang="ko-KR" altLang="en-US" dirty="0" smtClean="0"/>
              <a:t>를 내는 생활형</a:t>
            </a:r>
            <a:r>
              <a:rPr lang="en-US" altLang="ko-KR" dirty="0" smtClean="0"/>
              <a:t>SOC</a:t>
            </a:r>
            <a:r>
              <a:rPr lang="ko-KR" altLang="en-US" dirty="0" smtClean="0"/>
              <a:t>시설</a:t>
            </a:r>
            <a:r>
              <a:rPr lang="en-US" altLang="ko-KR" dirty="0" smtClean="0"/>
              <a:t>(</a:t>
            </a:r>
            <a:r>
              <a:rPr lang="ko-KR" altLang="en-US" dirty="0" smtClean="0"/>
              <a:t>노인복지회관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어린이집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도서관 등 공공시설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 </a:t>
            </a:r>
            <a:r>
              <a:rPr lang="ko-KR" altLang="en-US" dirty="0" smtClean="0"/>
              <a:t>임대료도 </a:t>
            </a:r>
            <a:r>
              <a:rPr lang="ko-KR" altLang="en-US" dirty="0" smtClean="0"/>
              <a:t>보증금 </a:t>
            </a:r>
            <a:r>
              <a:rPr lang="en-US" altLang="ko-KR" dirty="0" smtClean="0"/>
              <a:t>74</a:t>
            </a:r>
            <a:r>
              <a:rPr lang="ko-KR" altLang="en-US" dirty="0" smtClean="0"/>
              <a:t>억원에 연간 </a:t>
            </a:r>
            <a:r>
              <a:rPr lang="en-US" altLang="ko-KR" dirty="0" smtClean="0"/>
              <a:t>50</a:t>
            </a:r>
            <a:r>
              <a:rPr lang="ko-KR" altLang="en-US" dirty="0" smtClean="0"/>
              <a:t>억원을 부담해야 함</a:t>
            </a:r>
            <a:r>
              <a:rPr lang="en-US" altLang="ko-KR" dirty="0" smtClean="0"/>
              <a:t>. </a:t>
            </a:r>
          </a:p>
          <a:p>
            <a:endParaRPr lang="en-US" altLang="ko-KR" dirty="0"/>
          </a:p>
          <a:p>
            <a:r>
              <a:rPr lang="ko-KR" altLang="en-US" dirty="0" smtClean="0"/>
              <a:t>춘천시는 부지 무상제공 뿐 아니라 전체 시설비의 </a:t>
            </a:r>
            <a:r>
              <a:rPr lang="en-US" altLang="ko-KR" dirty="0" smtClean="0"/>
              <a:t>60%</a:t>
            </a:r>
            <a:r>
              <a:rPr lang="ko-KR" altLang="en-US" dirty="0" smtClean="0"/>
              <a:t>를 부담하는 공공시설의 임대료까지 부담해야 하며 공공시설의 소유권을 확보하기 위하여 건설 가격의 </a:t>
            </a:r>
            <a:r>
              <a:rPr lang="en-US" altLang="ko-KR" dirty="0" smtClean="0"/>
              <a:t>170% </a:t>
            </a:r>
            <a:r>
              <a:rPr lang="ko-KR" altLang="en-US" dirty="0" smtClean="0"/>
              <a:t>수준으로 우선 매입을 해야하는 구조로 </a:t>
            </a:r>
            <a:r>
              <a:rPr lang="ko-KR" altLang="en-US" dirty="0" err="1" smtClean="0"/>
              <a:t>호갱과</a:t>
            </a:r>
            <a:r>
              <a:rPr lang="ko-KR" altLang="en-US" dirty="0" smtClean="0"/>
              <a:t> 다름없는 일을 하겠다는 것</a:t>
            </a:r>
            <a:r>
              <a:rPr lang="en-US" altLang="ko-KR" dirty="0" smtClean="0"/>
              <a:t>. </a:t>
            </a:r>
          </a:p>
          <a:p>
            <a:endParaRPr lang="en-US" altLang="ko-KR" dirty="0"/>
          </a:p>
          <a:p>
            <a:r>
              <a:rPr lang="ko-KR" altLang="en-US" dirty="0" err="1" smtClean="0"/>
              <a:t>해당부지의</a:t>
            </a:r>
            <a:r>
              <a:rPr lang="ko-KR" altLang="en-US" dirty="0" smtClean="0"/>
              <a:t> 주차장은 모두 지하주차장으로 계획대로라면 상업시설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호텔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아파트</a:t>
            </a:r>
            <a:r>
              <a:rPr lang="en-US" altLang="ko-KR" dirty="0" smtClean="0"/>
              <a:t>,</a:t>
            </a:r>
            <a:r>
              <a:rPr lang="ko-KR" altLang="en-US" dirty="0" smtClean="0"/>
              <a:t> 오피스텔 입주자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상업시설 이용자 모두가 주차료를 별도로 부담해야 하는 구조로 실현될 수 도 실현되어서도 안되는 구조임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cxnSp>
        <p:nvCxnSpPr>
          <p:cNvPr id="5" name="직선 연결선 4"/>
          <p:cNvCxnSpPr/>
          <p:nvPr/>
        </p:nvCxnSpPr>
        <p:spPr>
          <a:xfrm>
            <a:off x="584200" y="4004733"/>
            <a:ext cx="5664200" cy="8467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85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178859"/>
            <a:ext cx="10515600" cy="642408"/>
          </a:xfrm>
        </p:spPr>
        <p:txBody>
          <a:bodyPr>
            <a:normAutofit/>
          </a:bodyPr>
          <a:lstStyle/>
          <a:p>
            <a:pPr algn="ctr"/>
            <a:r>
              <a:rPr lang="ko-KR" altLang="en-US" sz="3200" dirty="0" smtClean="0"/>
              <a:t>추가로 밝혀갈 문제 투성이 사업 계획 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2049755"/>
            <a:ext cx="10515600" cy="353496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/>
              <a:t>허위와 다름  없는 사업 추진 근거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아파트 공급 문제의 논리 왜곡과 지역 </a:t>
            </a:r>
            <a:r>
              <a:rPr lang="ko-KR" altLang="en-US" sz="2000" dirty="0" smtClean="0"/>
              <a:t>균형 발전에 </a:t>
            </a:r>
            <a:r>
              <a:rPr lang="ko-KR" altLang="en-US" sz="2000" dirty="0" smtClean="0"/>
              <a:t>영향을 미칠 심각성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재원조달 방식과 건설비용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사업 수익구조의 허구성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공공 </a:t>
            </a:r>
            <a:r>
              <a:rPr lang="ko-KR" altLang="en-US" sz="2000" dirty="0" smtClean="0"/>
              <a:t>개발이기에 </a:t>
            </a:r>
            <a:r>
              <a:rPr lang="ko-KR" altLang="en-US" sz="2000" dirty="0" smtClean="0"/>
              <a:t>개발이익을 지역에 환원한다는 감언이설의 허구성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춘천에서 개발사업은 캠프페이지만 가능하다는 </a:t>
            </a:r>
            <a:r>
              <a:rPr lang="ko-KR" altLang="en-US" sz="2000" dirty="0" smtClean="0"/>
              <a:t>독선적 </a:t>
            </a:r>
            <a:r>
              <a:rPr lang="ko-KR" altLang="en-US" sz="2000" dirty="0" smtClean="0"/>
              <a:t>사업계획의 </a:t>
            </a:r>
            <a:r>
              <a:rPr lang="ko-KR" altLang="en-US" sz="2000" dirty="0" smtClean="0"/>
              <a:t>문제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춘천시 장기 도시계획을 뿌리 채 흔들 수 있는 </a:t>
            </a:r>
            <a:r>
              <a:rPr lang="ko-KR" altLang="en-US" sz="2000" dirty="0" smtClean="0"/>
              <a:t>심각성을 지속적으로 </a:t>
            </a:r>
            <a:r>
              <a:rPr lang="ko-KR" altLang="en-US" sz="2000" dirty="0" smtClean="0"/>
              <a:t>밝혀 나갈 것</a:t>
            </a:r>
            <a:r>
              <a:rPr lang="en-US" altLang="ko-KR" sz="2000" dirty="0" smtClean="0"/>
              <a:t>.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77956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539</Words>
  <Application>Microsoft Office PowerPoint</Application>
  <PresentationFormat>와이드스크린</PresentationFormat>
  <Paragraphs>46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HY헤드라인M</vt:lpstr>
      <vt:lpstr>맑은 고딕</vt:lpstr>
      <vt:lpstr>Arial</vt:lpstr>
      <vt:lpstr>Office 테마</vt:lpstr>
      <vt:lpstr>캠프페이지 도시재생 혁신지구 사업 계획의 문제</vt:lpstr>
      <vt:lpstr>시민•시의회 의견 수렴절차를 거친 계획안을 전면 부정</vt:lpstr>
      <vt:lpstr>캠프페이지 시민복합공원 조성 기본 계획안 (2018.1, 춘천시) </vt:lpstr>
      <vt:lpstr>캠프페이지 도시재생혁신지구, 4년짜리 행정 권력의 폭거</vt:lpstr>
      <vt:lpstr>PowerPoint 프레젠테이션</vt:lpstr>
      <vt:lpstr>캠프페이지 도시재생 혁신지구 사업 구조의 문제</vt:lpstr>
      <vt:lpstr>원도심 활성화가 아닌 원도심 상권 붕괴 초래</vt:lpstr>
      <vt:lpstr>땅 주고 돈 대주고 수익은커녕 원금도 안 받아도 괜찮다?</vt:lpstr>
      <vt:lpstr>땅 주고 돈 대주고 임대료까지 지불하는 춘천시는 호갱?</vt:lpstr>
      <vt:lpstr>추가로 밝혀갈 문제 투성이 사업 계획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캠프페이지 도시재생 혁신지구 사업 계획의 문제</dc:title>
  <dc:creator>오동철</dc:creator>
  <cp:lastModifiedBy>오동철</cp:lastModifiedBy>
  <cp:revision>21</cp:revision>
  <dcterms:created xsi:type="dcterms:W3CDTF">2024-07-22T03:21:10Z</dcterms:created>
  <dcterms:modified xsi:type="dcterms:W3CDTF">2024-08-13T11:30:57Z</dcterms:modified>
</cp:coreProperties>
</file>